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9" r:id="rId4"/>
    <p:sldId id="257" r:id="rId5"/>
    <p:sldId id="270" r:id="rId6"/>
    <p:sldId id="263" r:id="rId7"/>
    <p:sldId id="258" r:id="rId8"/>
    <p:sldId id="260" r:id="rId9"/>
    <p:sldId id="264" r:id="rId10"/>
    <p:sldId id="269"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359"/>
    <a:srgbClr val="004155"/>
    <a:srgbClr val="B7CAD4"/>
    <a:srgbClr val="F6F6F6"/>
    <a:srgbClr val="F9F9F9"/>
    <a:srgbClr val="FFFFFF"/>
    <a:srgbClr val="C0D2CC"/>
    <a:srgbClr val="EDE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6405" autoAdjust="0"/>
  </p:normalViewPr>
  <p:slideViewPr>
    <p:cSldViewPr snapToGrid="0">
      <p:cViewPr varScale="1">
        <p:scale>
          <a:sx n="77" d="100"/>
          <a:sy n="77" d="100"/>
        </p:scale>
        <p:origin x="398" y="6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B30C5F06-5429-4743-AA7B-FA4A8FBBAF0B}" type="datetimeFigureOut">
              <a:rPr lang="da-DK" smtClean="0"/>
              <a:t>08-11-2020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752341F-A3C8-4CEA-89B0-EA222C042B35}" type="slidenum">
              <a:rPr lang="da-DK" smtClean="0"/>
              <a:t>‹nr.›</a:t>
            </a:fld>
            <a:endParaRPr lang="da-DK"/>
          </a:p>
        </p:txBody>
      </p:sp>
    </p:spTree>
    <p:extLst>
      <p:ext uri="{BB962C8B-B14F-4D97-AF65-F5344CB8AC3E}">
        <p14:creationId xmlns:p14="http://schemas.microsoft.com/office/powerpoint/2010/main" val="370137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30C5F06-5429-4743-AA7B-FA4A8FBBAF0B}" type="datetimeFigureOut">
              <a:rPr lang="da-DK" smtClean="0"/>
              <a:t>08-11-2020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752341F-A3C8-4CEA-89B0-EA222C042B35}" type="slidenum">
              <a:rPr lang="da-DK" smtClean="0"/>
              <a:t>‹nr.›</a:t>
            </a:fld>
            <a:endParaRPr lang="da-DK"/>
          </a:p>
        </p:txBody>
      </p:sp>
    </p:spTree>
    <p:extLst>
      <p:ext uri="{BB962C8B-B14F-4D97-AF65-F5344CB8AC3E}">
        <p14:creationId xmlns:p14="http://schemas.microsoft.com/office/powerpoint/2010/main" val="18467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30C5F06-5429-4743-AA7B-FA4A8FBBAF0B}" type="datetimeFigureOut">
              <a:rPr lang="da-DK" smtClean="0"/>
              <a:t>08-11-2020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752341F-A3C8-4CEA-89B0-EA222C042B35}" type="slidenum">
              <a:rPr lang="da-DK" smtClean="0"/>
              <a:t>‹nr.›</a:t>
            </a:fld>
            <a:endParaRPr lang="da-DK"/>
          </a:p>
        </p:txBody>
      </p:sp>
    </p:spTree>
    <p:extLst>
      <p:ext uri="{BB962C8B-B14F-4D97-AF65-F5344CB8AC3E}">
        <p14:creationId xmlns:p14="http://schemas.microsoft.com/office/powerpoint/2010/main" val="74316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30C5F06-5429-4743-AA7B-FA4A8FBBAF0B}" type="datetimeFigureOut">
              <a:rPr lang="da-DK" smtClean="0"/>
              <a:t>08-11-2020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752341F-A3C8-4CEA-89B0-EA222C042B35}" type="slidenum">
              <a:rPr lang="da-DK" smtClean="0"/>
              <a:t>‹nr.›</a:t>
            </a:fld>
            <a:endParaRPr lang="da-DK"/>
          </a:p>
        </p:txBody>
      </p:sp>
    </p:spTree>
    <p:extLst>
      <p:ext uri="{BB962C8B-B14F-4D97-AF65-F5344CB8AC3E}">
        <p14:creationId xmlns:p14="http://schemas.microsoft.com/office/powerpoint/2010/main" val="355122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B30C5F06-5429-4743-AA7B-FA4A8FBBAF0B}" type="datetimeFigureOut">
              <a:rPr lang="da-DK" smtClean="0"/>
              <a:t>08-11-2020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752341F-A3C8-4CEA-89B0-EA222C042B35}" type="slidenum">
              <a:rPr lang="da-DK" smtClean="0"/>
              <a:t>‹nr.›</a:t>
            </a:fld>
            <a:endParaRPr lang="da-DK"/>
          </a:p>
        </p:txBody>
      </p:sp>
    </p:spTree>
    <p:extLst>
      <p:ext uri="{BB962C8B-B14F-4D97-AF65-F5344CB8AC3E}">
        <p14:creationId xmlns:p14="http://schemas.microsoft.com/office/powerpoint/2010/main" val="203157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30C5F06-5429-4743-AA7B-FA4A8FBBAF0B}" type="datetimeFigureOut">
              <a:rPr lang="da-DK" smtClean="0"/>
              <a:t>08-11-2020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752341F-A3C8-4CEA-89B0-EA222C042B35}" type="slidenum">
              <a:rPr lang="da-DK" smtClean="0"/>
              <a:t>‹nr.›</a:t>
            </a:fld>
            <a:endParaRPr lang="da-DK"/>
          </a:p>
        </p:txBody>
      </p:sp>
    </p:spTree>
    <p:extLst>
      <p:ext uri="{BB962C8B-B14F-4D97-AF65-F5344CB8AC3E}">
        <p14:creationId xmlns:p14="http://schemas.microsoft.com/office/powerpoint/2010/main" val="72912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30C5F06-5429-4743-AA7B-FA4A8FBBAF0B}" type="datetimeFigureOut">
              <a:rPr lang="da-DK" smtClean="0"/>
              <a:t>08-11-2020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B752341F-A3C8-4CEA-89B0-EA222C042B35}" type="slidenum">
              <a:rPr lang="da-DK" smtClean="0"/>
              <a:t>‹nr.›</a:t>
            </a:fld>
            <a:endParaRPr lang="da-DK"/>
          </a:p>
        </p:txBody>
      </p:sp>
    </p:spTree>
    <p:extLst>
      <p:ext uri="{BB962C8B-B14F-4D97-AF65-F5344CB8AC3E}">
        <p14:creationId xmlns:p14="http://schemas.microsoft.com/office/powerpoint/2010/main" val="149648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B30C5F06-5429-4743-AA7B-FA4A8FBBAF0B}" type="datetimeFigureOut">
              <a:rPr lang="da-DK" smtClean="0"/>
              <a:t>08-11-2020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B752341F-A3C8-4CEA-89B0-EA222C042B35}" type="slidenum">
              <a:rPr lang="da-DK" smtClean="0"/>
              <a:t>‹nr.›</a:t>
            </a:fld>
            <a:endParaRPr lang="da-DK"/>
          </a:p>
        </p:txBody>
      </p:sp>
    </p:spTree>
    <p:extLst>
      <p:ext uri="{BB962C8B-B14F-4D97-AF65-F5344CB8AC3E}">
        <p14:creationId xmlns:p14="http://schemas.microsoft.com/office/powerpoint/2010/main" val="54351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30C5F06-5429-4743-AA7B-FA4A8FBBAF0B}" type="datetimeFigureOut">
              <a:rPr lang="da-DK" smtClean="0"/>
              <a:t>08-11-2020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B752341F-A3C8-4CEA-89B0-EA222C042B35}" type="slidenum">
              <a:rPr lang="da-DK" smtClean="0"/>
              <a:t>‹nr.›</a:t>
            </a:fld>
            <a:endParaRPr lang="da-DK"/>
          </a:p>
        </p:txBody>
      </p:sp>
    </p:spTree>
    <p:extLst>
      <p:ext uri="{BB962C8B-B14F-4D97-AF65-F5344CB8AC3E}">
        <p14:creationId xmlns:p14="http://schemas.microsoft.com/office/powerpoint/2010/main" val="49087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30C5F06-5429-4743-AA7B-FA4A8FBBAF0B}" type="datetimeFigureOut">
              <a:rPr lang="da-DK" smtClean="0"/>
              <a:t>08-11-2020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752341F-A3C8-4CEA-89B0-EA222C042B35}" type="slidenum">
              <a:rPr lang="da-DK" smtClean="0"/>
              <a:t>‹nr.›</a:t>
            </a:fld>
            <a:endParaRPr lang="da-DK"/>
          </a:p>
        </p:txBody>
      </p:sp>
    </p:spTree>
    <p:extLst>
      <p:ext uri="{BB962C8B-B14F-4D97-AF65-F5344CB8AC3E}">
        <p14:creationId xmlns:p14="http://schemas.microsoft.com/office/powerpoint/2010/main" val="102906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30C5F06-5429-4743-AA7B-FA4A8FBBAF0B}" type="datetimeFigureOut">
              <a:rPr lang="da-DK" smtClean="0"/>
              <a:t>08-11-2020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752341F-A3C8-4CEA-89B0-EA222C042B35}" type="slidenum">
              <a:rPr lang="da-DK" smtClean="0"/>
              <a:t>‹nr.›</a:t>
            </a:fld>
            <a:endParaRPr lang="da-DK"/>
          </a:p>
        </p:txBody>
      </p:sp>
    </p:spTree>
    <p:extLst>
      <p:ext uri="{BB962C8B-B14F-4D97-AF65-F5344CB8AC3E}">
        <p14:creationId xmlns:p14="http://schemas.microsoft.com/office/powerpoint/2010/main" val="271466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C5F06-5429-4743-AA7B-FA4A8FBBAF0B}" type="datetimeFigureOut">
              <a:rPr lang="da-DK" smtClean="0"/>
              <a:t>08-11-2020</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2341F-A3C8-4CEA-89B0-EA222C042B35}" type="slidenum">
              <a:rPr lang="da-DK" smtClean="0"/>
              <a:t>‹nr.›</a:t>
            </a:fld>
            <a:endParaRPr lang="da-DK"/>
          </a:p>
        </p:txBody>
      </p:sp>
    </p:spTree>
    <p:extLst>
      <p:ext uri="{BB962C8B-B14F-4D97-AF65-F5344CB8AC3E}">
        <p14:creationId xmlns:p14="http://schemas.microsoft.com/office/powerpoint/2010/main" val="43281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ommerfuglepartner.dk"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ommerfuglepartner.dk"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1251"/>
            <a:ext cx="12191999" cy="6827062"/>
          </a:xfrm>
          <a:prstGeom prst="rect">
            <a:avLst/>
          </a:prstGeom>
        </p:spPr>
      </p:pic>
      <p:sp>
        <p:nvSpPr>
          <p:cNvPr id="5" name="Rektangel 4"/>
          <p:cNvSpPr/>
          <p:nvPr/>
        </p:nvSpPr>
        <p:spPr>
          <a:xfrm>
            <a:off x="-13349" y="0"/>
            <a:ext cx="12225023" cy="126812"/>
          </a:xfrm>
          <a:prstGeom prst="rect">
            <a:avLst/>
          </a:prstGeom>
          <a:solidFill>
            <a:srgbClr val="EDE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0464" y="2026409"/>
            <a:ext cx="4562475" cy="2482655"/>
          </a:xfrm>
          <a:prstGeom prst="rect">
            <a:avLst/>
          </a:prstGeom>
        </p:spPr>
      </p:pic>
    </p:spTree>
    <p:extLst>
      <p:ext uri="{BB962C8B-B14F-4D97-AF65-F5344CB8AC3E}">
        <p14:creationId xmlns:p14="http://schemas.microsoft.com/office/powerpoint/2010/main" val="16724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1" y="-1"/>
            <a:ext cx="12198113" cy="6861439"/>
          </a:xfrm>
          <a:prstGeom prst="rect">
            <a:avLst/>
          </a:prstGeom>
        </p:spPr>
      </p:pic>
      <p:pic>
        <p:nvPicPr>
          <p:cNvPr id="11" name="Billed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23181" y="2026409"/>
            <a:ext cx="4562475" cy="2482305"/>
          </a:xfrm>
          <a:prstGeom prst="rect">
            <a:avLst/>
          </a:prstGeom>
        </p:spPr>
      </p:pic>
      <p:sp>
        <p:nvSpPr>
          <p:cNvPr id="5" name="Rektangel 4"/>
          <p:cNvSpPr/>
          <p:nvPr/>
        </p:nvSpPr>
        <p:spPr>
          <a:xfrm>
            <a:off x="-13349" y="0"/>
            <a:ext cx="12225023" cy="126812"/>
          </a:xfrm>
          <a:prstGeom prst="rect">
            <a:avLst/>
          </a:prstGeom>
          <a:solidFill>
            <a:srgbClr val="EDE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56100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6280"/>
            <a:ext cx="12192000" cy="6858000"/>
          </a:xfrm>
          <a:prstGeom prst="rect">
            <a:avLst/>
          </a:prstGeom>
          <a:solidFill>
            <a:srgbClr val="C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13349" y="0"/>
            <a:ext cx="12225023" cy="126812"/>
          </a:xfrm>
          <a:prstGeom prst="rect">
            <a:avLst/>
          </a:prstGeom>
          <a:solidFill>
            <a:srgbClr val="EDE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p:cNvSpPr txBox="1"/>
          <p:nvPr/>
        </p:nvSpPr>
        <p:spPr>
          <a:xfrm>
            <a:off x="999460" y="1393308"/>
            <a:ext cx="10781414" cy="1323439"/>
          </a:xfrm>
          <a:prstGeom prst="rect">
            <a:avLst/>
          </a:prstGeom>
          <a:noFill/>
        </p:spPr>
        <p:txBody>
          <a:bodyPr wrap="square" rtlCol="0">
            <a:spAutoFit/>
          </a:bodyPr>
          <a:lstStyle/>
          <a:p>
            <a:pPr algn="ctr"/>
            <a:r>
              <a:rPr lang="da-DK" sz="8000" dirty="0">
                <a:solidFill>
                  <a:srgbClr val="004155"/>
                </a:solidFill>
                <a:latin typeface="Anton" panose="00000500000000000000" pitchFamily="2" charset="0"/>
                <a:ea typeface="Lato" panose="020F0502020204030203" pitchFamily="34" charset="0"/>
                <a:cs typeface="Lato" panose="020F0502020204030203" pitchFamily="34" charset="0"/>
              </a:rPr>
              <a:t>Sommerfuglepartner</a:t>
            </a:r>
          </a:p>
        </p:txBody>
      </p:sp>
      <p:sp>
        <p:nvSpPr>
          <p:cNvPr id="7" name="Tekstfelt 6"/>
          <p:cNvSpPr txBox="1"/>
          <p:nvPr/>
        </p:nvSpPr>
        <p:spPr>
          <a:xfrm>
            <a:off x="2165653" y="3040912"/>
            <a:ext cx="9362805" cy="923330"/>
          </a:xfrm>
          <a:prstGeom prst="rect">
            <a:avLst/>
          </a:prstGeom>
          <a:noFill/>
        </p:spPr>
        <p:txBody>
          <a:bodyPr wrap="square" rtlCol="0">
            <a:spAutoFit/>
          </a:bodyPr>
          <a:lstStyle/>
          <a:p>
            <a:r>
              <a:rPr lang="da-DK" sz="3600" dirty="0">
                <a:solidFill>
                  <a:srgbClr val="004155"/>
                </a:solidFill>
                <a:latin typeface="Anton" panose="00000500000000000000" pitchFamily="2" charset="0"/>
                <a:ea typeface="Lato" panose="020F0502020204030203" pitchFamily="34" charset="0"/>
                <a:cs typeface="Lato" panose="020F0502020204030203" pitchFamily="34" charset="0"/>
              </a:rPr>
              <a:t>Gør din arbejdsplads sommerfuglevenlig</a:t>
            </a:r>
          </a:p>
          <a:p>
            <a:endParaRPr lang="da-DK" dirty="0"/>
          </a:p>
        </p:txBody>
      </p:sp>
      <p:cxnSp>
        <p:nvCxnSpPr>
          <p:cNvPr id="8" name="Lige forbindelse 7"/>
          <p:cNvCxnSpPr/>
          <p:nvPr/>
        </p:nvCxnSpPr>
        <p:spPr>
          <a:xfrm>
            <a:off x="1405713" y="1276155"/>
            <a:ext cx="9917961" cy="52132"/>
          </a:xfrm>
          <a:prstGeom prst="line">
            <a:avLst/>
          </a:prstGeom>
          <a:ln w="38100">
            <a:solidFill>
              <a:srgbClr val="004155"/>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11627" y="4855872"/>
            <a:ext cx="2568744" cy="1397576"/>
          </a:xfrm>
          <a:prstGeom prst="rect">
            <a:avLst/>
          </a:prstGeom>
        </p:spPr>
      </p:pic>
      <p:cxnSp>
        <p:nvCxnSpPr>
          <p:cNvPr id="11" name="Lige forbindelse 10"/>
          <p:cNvCxnSpPr/>
          <p:nvPr/>
        </p:nvCxnSpPr>
        <p:spPr>
          <a:xfrm>
            <a:off x="1405712" y="3746453"/>
            <a:ext cx="9917961" cy="52132"/>
          </a:xfrm>
          <a:prstGeom prst="line">
            <a:avLst/>
          </a:prstGeom>
          <a:ln w="38100">
            <a:solidFill>
              <a:srgbClr val="0041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62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288" y="1"/>
            <a:ext cx="11667417" cy="7000450"/>
          </a:xfrm>
          <a:prstGeom prst="rect">
            <a:avLst/>
          </a:prstGeom>
        </p:spPr>
      </p:pic>
      <p:sp>
        <p:nvSpPr>
          <p:cNvPr id="8" name="Rektangel 7"/>
          <p:cNvSpPr/>
          <p:nvPr/>
        </p:nvSpPr>
        <p:spPr>
          <a:xfrm>
            <a:off x="0" y="0"/>
            <a:ext cx="4057650" cy="6858000"/>
          </a:xfrm>
          <a:prstGeom prst="rect">
            <a:avLst/>
          </a:prstGeom>
          <a:solidFill>
            <a:srgbClr val="C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13349" y="0"/>
            <a:ext cx="12225023" cy="126812"/>
          </a:xfrm>
          <a:prstGeom prst="rect">
            <a:avLst/>
          </a:prstGeom>
          <a:solidFill>
            <a:srgbClr val="EDE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p:cNvSpPr txBox="1"/>
          <p:nvPr/>
        </p:nvSpPr>
        <p:spPr>
          <a:xfrm>
            <a:off x="372700" y="1055239"/>
            <a:ext cx="3551536" cy="1323439"/>
          </a:xfrm>
          <a:prstGeom prst="rect">
            <a:avLst/>
          </a:prstGeom>
          <a:noFill/>
        </p:spPr>
        <p:txBody>
          <a:bodyPr wrap="square" rtlCol="0">
            <a:spAutoFit/>
          </a:bodyPr>
          <a:lstStyle/>
          <a:p>
            <a:r>
              <a:rPr lang="da-DK" sz="4000" dirty="0">
                <a:solidFill>
                  <a:srgbClr val="004155"/>
                </a:solidFill>
                <a:latin typeface="Anton" panose="00000500000000000000" pitchFamily="2" charset="0"/>
                <a:ea typeface="Lato" panose="020F0502020204030203" pitchFamily="34" charset="0"/>
                <a:cs typeface="Lato" panose="020F0502020204030203" pitchFamily="34" charset="0"/>
              </a:rPr>
              <a:t>Hvorfor lige</a:t>
            </a:r>
          </a:p>
          <a:p>
            <a:r>
              <a:rPr lang="da-DK" sz="4000" dirty="0">
                <a:solidFill>
                  <a:srgbClr val="004155"/>
                </a:solidFill>
                <a:latin typeface="Anton" panose="00000500000000000000" pitchFamily="2" charset="0"/>
                <a:ea typeface="Lato" panose="020F0502020204030203" pitchFamily="34" charset="0"/>
                <a:cs typeface="Lato" panose="020F0502020204030203" pitchFamily="34" charset="0"/>
              </a:rPr>
              <a:t>sommerfugle?</a:t>
            </a:r>
          </a:p>
        </p:txBody>
      </p:sp>
      <p:sp>
        <p:nvSpPr>
          <p:cNvPr id="7" name="Tekstfelt 6"/>
          <p:cNvSpPr txBox="1"/>
          <p:nvPr/>
        </p:nvSpPr>
        <p:spPr>
          <a:xfrm>
            <a:off x="314324" y="2887559"/>
            <a:ext cx="3420975" cy="3754874"/>
          </a:xfrm>
          <a:prstGeom prst="rect">
            <a:avLst/>
          </a:prstGeom>
          <a:noFill/>
        </p:spPr>
        <p:txBody>
          <a:bodyPr wrap="square" rtlCol="0">
            <a:spAutoFit/>
          </a:bodyPr>
          <a:lstStyle/>
          <a:p>
            <a:r>
              <a:rPr lang="da-DK" sz="1400" dirty="0">
                <a:latin typeface="Lato Light" panose="020F0502020204030203" pitchFamily="34" charset="0"/>
                <a:ea typeface="Lato Light" panose="020F0502020204030203" pitchFamily="34" charset="0"/>
                <a:cs typeface="Lato Light" panose="020F0502020204030203" pitchFamily="34" charset="0"/>
              </a:rPr>
              <a:t>Over halvdelen af Danmarks sommerfuglearter er enten truede, sårbare eller helt forsvundet. </a:t>
            </a:r>
          </a:p>
          <a:p>
            <a:endParaRPr lang="da-DK" sz="1400" dirty="0">
              <a:latin typeface="Lato Light" panose="020F0502020204030203" pitchFamily="34" charset="0"/>
              <a:ea typeface="Lato Light" panose="020F0502020204030203" pitchFamily="34" charset="0"/>
              <a:cs typeface="Lato Light" panose="020F0502020204030203" pitchFamily="34" charset="0"/>
            </a:endParaRPr>
          </a:p>
          <a:p>
            <a:r>
              <a:rPr lang="da-DK" sz="1400" dirty="0">
                <a:latin typeface="Lato Light" panose="020F0502020204030203" pitchFamily="34" charset="0"/>
                <a:ea typeface="Lato Light" panose="020F0502020204030203" pitchFamily="34" charset="0"/>
                <a:cs typeface="Lato Light" panose="020F0502020204030203" pitchFamily="34" charset="0"/>
              </a:rPr>
              <a:t>Sværmende sommerfugle er et sundhedstegn for naturen. Når din arbejdsplads hjælper sommerfugle, gavner det et væld af andre insekter og biodiversiteten generelt i Danmark. </a:t>
            </a:r>
          </a:p>
          <a:p>
            <a:endParaRPr lang="da-DK" sz="1400" dirty="0">
              <a:latin typeface="Lato Light" panose="020F0502020204030203" pitchFamily="34" charset="0"/>
              <a:ea typeface="Lato Light" panose="020F0502020204030203" pitchFamily="34" charset="0"/>
              <a:cs typeface="Lato Light" panose="020F0502020204030203" pitchFamily="34" charset="0"/>
            </a:endParaRPr>
          </a:p>
          <a:p>
            <a:r>
              <a:rPr lang="da-DK" sz="1400" dirty="0">
                <a:latin typeface="Lato Light" panose="020F0502020204030203" pitchFamily="34" charset="0"/>
                <a:ea typeface="Lato Light" panose="020F0502020204030203" pitchFamily="34" charset="0"/>
                <a:cs typeface="Lato Light" panose="020F0502020204030203" pitchFamily="34" charset="0"/>
              </a:rPr>
              <a:t>Derfor inviterer Danmarks Naturfredningsforening alle virksomheder og institutioner, store som små, til at forvandle golde græsplæner til levesteder for vores trængte sommerfugle. Læs mere på </a:t>
            </a:r>
            <a:r>
              <a:rPr lang="da-DK" sz="1400" dirty="0">
                <a:latin typeface="Lato Light" panose="020F0502020204030203" pitchFamily="34" charset="0"/>
                <a:ea typeface="Lato Light" panose="020F0502020204030203" pitchFamily="34" charset="0"/>
                <a:cs typeface="Lato Light" panose="020F0502020204030203" pitchFamily="34" charset="0"/>
                <a:hlinkClick r:id="rId3"/>
              </a:rPr>
              <a:t>www.sommerfuglepartner.dk</a:t>
            </a:r>
            <a:r>
              <a:rPr lang="da-DK" sz="1400" dirty="0">
                <a:latin typeface="Lato Light" panose="020F0502020204030203" pitchFamily="34" charset="0"/>
                <a:ea typeface="Lato Light" panose="020F0502020204030203" pitchFamily="34" charset="0"/>
                <a:cs typeface="Lato Light" panose="020F0502020204030203" pitchFamily="34" charset="0"/>
              </a:rPr>
              <a:t>  </a:t>
            </a:r>
          </a:p>
        </p:txBody>
      </p:sp>
      <p:cxnSp>
        <p:nvCxnSpPr>
          <p:cNvPr id="11" name="Lige forbindelse 10"/>
          <p:cNvCxnSpPr/>
          <p:nvPr/>
        </p:nvCxnSpPr>
        <p:spPr>
          <a:xfrm>
            <a:off x="415086" y="2633002"/>
            <a:ext cx="3143249" cy="16522"/>
          </a:xfrm>
          <a:prstGeom prst="line">
            <a:avLst/>
          </a:prstGeom>
          <a:ln w="38100">
            <a:solidFill>
              <a:srgbClr val="0041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25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67137" y="115712"/>
            <a:ext cx="7111999" cy="6914443"/>
          </a:xfrm>
          <a:prstGeom prst="rect">
            <a:avLst/>
          </a:prstGeom>
          <a:scene3d>
            <a:camera prst="orthographicFront">
              <a:rot lat="0" lon="0" rev="5400000"/>
            </a:camera>
            <a:lightRig rig="threePt" dir="t"/>
          </a:scene3d>
        </p:spPr>
      </p:pic>
      <p:sp>
        <p:nvSpPr>
          <p:cNvPr id="2" name="Titel 1"/>
          <p:cNvSpPr>
            <a:spLocks noGrp="1"/>
          </p:cNvSpPr>
          <p:nvPr>
            <p:ph type="title"/>
          </p:nvPr>
        </p:nvSpPr>
        <p:spPr>
          <a:xfrm>
            <a:off x="390526" y="365125"/>
            <a:ext cx="3257550" cy="5811838"/>
          </a:xfrm>
        </p:spPr>
        <p:txBody>
          <a:bodyPr/>
          <a:lstStyle/>
          <a:p>
            <a:endParaRPr lang="da-DK"/>
          </a:p>
        </p:txBody>
      </p:sp>
      <p:sp>
        <p:nvSpPr>
          <p:cNvPr id="4" name="Rektangel 3"/>
          <p:cNvSpPr/>
          <p:nvPr/>
        </p:nvSpPr>
        <p:spPr>
          <a:xfrm>
            <a:off x="0" y="0"/>
            <a:ext cx="5986130" cy="6858000"/>
          </a:xfrm>
          <a:prstGeom prst="rect">
            <a:avLst/>
          </a:prstGeom>
          <a:solidFill>
            <a:srgbClr val="C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71450" y="723460"/>
            <a:ext cx="5814680" cy="523220"/>
          </a:xfrm>
          <a:prstGeom prst="rect">
            <a:avLst/>
          </a:prstGeom>
          <a:noFill/>
        </p:spPr>
        <p:txBody>
          <a:bodyPr wrap="square" rtlCol="0">
            <a:spAutoFit/>
          </a:bodyPr>
          <a:lstStyle/>
          <a:p>
            <a:r>
              <a:rPr lang="da-DK" sz="2800" dirty="0">
                <a:solidFill>
                  <a:srgbClr val="004155"/>
                </a:solidFill>
                <a:latin typeface="Anton" panose="00000500000000000000" pitchFamily="2" charset="0"/>
                <a:ea typeface="Lato" panose="020F0502020204030203" pitchFamily="34" charset="0"/>
                <a:cs typeface="Lato" panose="020F0502020204030203" pitchFamily="34" charset="0"/>
              </a:rPr>
              <a:t>En Sommerfuglepartner </a:t>
            </a:r>
          </a:p>
        </p:txBody>
      </p:sp>
      <p:cxnSp>
        <p:nvCxnSpPr>
          <p:cNvPr id="7" name="Lige forbindelse 6"/>
          <p:cNvCxnSpPr/>
          <p:nvPr/>
        </p:nvCxnSpPr>
        <p:spPr>
          <a:xfrm>
            <a:off x="269466" y="1569607"/>
            <a:ext cx="5253813" cy="0"/>
          </a:xfrm>
          <a:prstGeom prst="line">
            <a:avLst/>
          </a:prstGeom>
          <a:ln>
            <a:solidFill>
              <a:srgbClr val="004155"/>
            </a:solidFill>
          </a:ln>
        </p:spPr>
        <p:style>
          <a:lnRef idx="1">
            <a:schemeClr val="accent1"/>
          </a:lnRef>
          <a:fillRef idx="0">
            <a:schemeClr val="accent1"/>
          </a:fillRef>
          <a:effectRef idx="0">
            <a:schemeClr val="accent1"/>
          </a:effectRef>
          <a:fontRef idx="minor">
            <a:schemeClr val="tx1"/>
          </a:fontRef>
        </p:style>
      </p:cxnSp>
      <p:sp>
        <p:nvSpPr>
          <p:cNvPr id="9" name="Tekstfelt 8"/>
          <p:cNvSpPr txBox="1"/>
          <p:nvPr/>
        </p:nvSpPr>
        <p:spPr>
          <a:xfrm>
            <a:off x="225833" y="1801056"/>
            <a:ext cx="5521399" cy="3693319"/>
          </a:xfrm>
          <a:prstGeom prst="rect">
            <a:avLst/>
          </a:prstGeom>
          <a:noFill/>
        </p:spPr>
        <p:txBody>
          <a:bodyPr wrap="square" rtlCol="0">
            <a:spAutoFit/>
          </a:bodyPr>
          <a:lstStyle/>
          <a:p>
            <a:pPr marL="285750" indent="-285750">
              <a:buFont typeface="Arial"/>
              <a:buChar char="•"/>
            </a:pPr>
            <a:r>
              <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rPr>
              <a:t>Omlægger mindst 20% af sine frie arealer som insektvenlige</a:t>
            </a:r>
            <a:br>
              <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rPr>
            </a:br>
            <a:endPar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a:buChar char="•"/>
            </a:pPr>
            <a:r>
              <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rPr>
              <a:t>Sprøjter og gøder ikke på partnerarealer</a:t>
            </a:r>
          </a:p>
          <a:p>
            <a:endPar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a:buChar char="•"/>
            </a:pPr>
            <a:r>
              <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rPr>
              <a:t>Finansierer og vedligeholder selv naturprojektet</a:t>
            </a:r>
          </a:p>
          <a:p>
            <a:pPr marL="285750" indent="-285750">
              <a:buFont typeface="Arial"/>
              <a:buChar char="•"/>
            </a:pPr>
            <a:endPar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a:buChar char="•"/>
            </a:pPr>
            <a:r>
              <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rPr>
              <a:t>Forudsætter DN virksomhedsmedlemsskab på DKK 5.000 årligt </a:t>
            </a:r>
          </a:p>
          <a:p>
            <a:pPr marL="285750" indent="-285750">
              <a:buFont typeface="Arial"/>
              <a:buChar char="•"/>
            </a:pPr>
            <a:endPar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a:buChar char="•"/>
            </a:pPr>
            <a:endPar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a:buChar char="•"/>
            </a:pPr>
            <a:endPar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a:buChar char="•"/>
            </a:pPr>
            <a:endPar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0" name="Billed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6413" y="4933507"/>
            <a:ext cx="2568744" cy="1397576"/>
          </a:xfrm>
          <a:prstGeom prst="rect">
            <a:avLst/>
          </a:prstGeom>
        </p:spPr>
      </p:pic>
      <p:cxnSp>
        <p:nvCxnSpPr>
          <p:cNvPr id="11" name="Lige forbindelse 10"/>
          <p:cNvCxnSpPr/>
          <p:nvPr/>
        </p:nvCxnSpPr>
        <p:spPr>
          <a:xfrm>
            <a:off x="319584" y="4717923"/>
            <a:ext cx="5236263" cy="0"/>
          </a:xfrm>
          <a:prstGeom prst="line">
            <a:avLst/>
          </a:prstGeom>
          <a:ln>
            <a:solidFill>
              <a:srgbClr val="004155"/>
            </a:solidFill>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13349" y="0"/>
            <a:ext cx="12225023" cy="126812"/>
          </a:xfrm>
          <a:prstGeom prst="rect">
            <a:avLst/>
          </a:prstGeom>
          <a:solidFill>
            <a:srgbClr val="EDE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5675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77485" y="-71376"/>
            <a:ext cx="10456929" cy="6974771"/>
          </a:xfrm>
          <a:prstGeom prst="rect">
            <a:avLst/>
          </a:prstGeom>
          <a:scene3d>
            <a:camera prst="orthographicFront">
              <a:rot lat="0" lon="0" rev="5400000"/>
            </a:camera>
            <a:lightRig rig="threePt" dir="t"/>
          </a:scene3d>
        </p:spPr>
      </p:pic>
      <p:sp>
        <p:nvSpPr>
          <p:cNvPr id="2" name="Titel 1"/>
          <p:cNvSpPr>
            <a:spLocks noGrp="1"/>
          </p:cNvSpPr>
          <p:nvPr>
            <p:ph type="title"/>
          </p:nvPr>
        </p:nvSpPr>
        <p:spPr>
          <a:xfrm>
            <a:off x="390526" y="365125"/>
            <a:ext cx="3257550" cy="5811838"/>
          </a:xfrm>
        </p:spPr>
        <p:txBody>
          <a:bodyPr/>
          <a:lstStyle/>
          <a:p>
            <a:endParaRPr lang="da-DK"/>
          </a:p>
        </p:txBody>
      </p:sp>
      <p:sp>
        <p:nvSpPr>
          <p:cNvPr id="4" name="Rektangel 3"/>
          <p:cNvSpPr/>
          <p:nvPr/>
        </p:nvSpPr>
        <p:spPr>
          <a:xfrm>
            <a:off x="0" y="0"/>
            <a:ext cx="5986130" cy="6858000"/>
          </a:xfrm>
          <a:prstGeom prst="rect">
            <a:avLst/>
          </a:prstGeom>
          <a:solidFill>
            <a:srgbClr val="C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71450" y="723460"/>
            <a:ext cx="5814680" cy="523220"/>
          </a:xfrm>
          <a:prstGeom prst="rect">
            <a:avLst/>
          </a:prstGeom>
          <a:noFill/>
        </p:spPr>
        <p:txBody>
          <a:bodyPr wrap="square" rtlCol="0">
            <a:spAutoFit/>
          </a:bodyPr>
          <a:lstStyle/>
          <a:p>
            <a:r>
              <a:rPr lang="da-DK" sz="2800" dirty="0">
                <a:solidFill>
                  <a:srgbClr val="004155"/>
                </a:solidFill>
                <a:latin typeface="Anton" panose="00000500000000000000" pitchFamily="2" charset="0"/>
                <a:ea typeface="Lato" panose="020F0502020204030203" pitchFamily="34" charset="0"/>
                <a:cs typeface="Lato" panose="020F0502020204030203" pitchFamily="34" charset="0"/>
              </a:rPr>
              <a:t>En Sommerfuglepartner </a:t>
            </a:r>
          </a:p>
        </p:txBody>
      </p:sp>
      <p:cxnSp>
        <p:nvCxnSpPr>
          <p:cNvPr id="7" name="Lige forbindelse 6"/>
          <p:cNvCxnSpPr/>
          <p:nvPr/>
        </p:nvCxnSpPr>
        <p:spPr>
          <a:xfrm>
            <a:off x="269466" y="1569607"/>
            <a:ext cx="5253813" cy="0"/>
          </a:xfrm>
          <a:prstGeom prst="line">
            <a:avLst/>
          </a:prstGeom>
          <a:ln>
            <a:solidFill>
              <a:srgbClr val="004155"/>
            </a:solidFill>
          </a:ln>
        </p:spPr>
        <p:style>
          <a:lnRef idx="1">
            <a:schemeClr val="accent1"/>
          </a:lnRef>
          <a:fillRef idx="0">
            <a:schemeClr val="accent1"/>
          </a:fillRef>
          <a:effectRef idx="0">
            <a:schemeClr val="accent1"/>
          </a:effectRef>
          <a:fontRef idx="minor">
            <a:schemeClr val="tx1"/>
          </a:fontRef>
        </p:style>
      </p:cxnSp>
      <p:sp>
        <p:nvSpPr>
          <p:cNvPr id="9" name="Tekstfelt 8"/>
          <p:cNvSpPr txBox="1"/>
          <p:nvPr/>
        </p:nvSpPr>
        <p:spPr>
          <a:xfrm>
            <a:off x="225833" y="1801056"/>
            <a:ext cx="5521399" cy="3139321"/>
          </a:xfrm>
          <a:prstGeom prst="rect">
            <a:avLst/>
          </a:prstGeom>
          <a:noFill/>
        </p:spPr>
        <p:txBody>
          <a:bodyPr wrap="square" rtlCol="0">
            <a:spAutoFit/>
          </a:bodyPr>
          <a:lstStyle/>
          <a:p>
            <a:pPr marL="285750" indent="-285750">
              <a:buFont typeface="Arial"/>
              <a:buChar char="•"/>
            </a:pPr>
            <a:r>
              <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rPr>
              <a:t>Modtager overordnet projektrådgivning </a:t>
            </a:r>
            <a:br>
              <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rPr>
            </a:br>
            <a:endPar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a:buChar char="•"/>
            </a:pPr>
            <a:r>
              <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rPr>
              <a:t>Får et flot partnerskilt og diplom, når projektet er implementeret</a:t>
            </a:r>
          </a:p>
          <a:p>
            <a:pPr marL="285750" indent="-285750">
              <a:buFont typeface="Arial"/>
              <a:buChar char="•"/>
            </a:pPr>
            <a:endPar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a:buChar char="•"/>
            </a:pPr>
            <a:r>
              <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rPr>
              <a:t>Fremstår som Sommerfuglepartner med logo på </a:t>
            </a:r>
            <a:r>
              <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hlinkClick r:id="rId3"/>
              </a:rPr>
              <a:t>www.sommerfuglepartner.dk</a:t>
            </a:r>
            <a:r>
              <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rPr>
              <a:t> </a:t>
            </a:r>
          </a:p>
          <a:p>
            <a:pPr marL="285750" indent="-285750">
              <a:buFont typeface="Arial"/>
              <a:buChar char="•"/>
            </a:pPr>
            <a:endPar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a:buChar char="•"/>
            </a:pPr>
            <a:r>
              <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rPr>
              <a:t>Må bruge vores partnerbadge på egne kanaler  </a:t>
            </a:r>
          </a:p>
          <a:p>
            <a:pPr marL="285750" indent="-285750">
              <a:buFont typeface="Arial"/>
              <a:buChar char="•"/>
            </a:pPr>
            <a:endPar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a:buChar char="•"/>
            </a:pPr>
            <a:endParaRPr lang="da-DK" dirty="0">
              <a:solidFill>
                <a:srgbClr val="004155"/>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0" name="Billed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386" y="4882707"/>
            <a:ext cx="1825656" cy="1818553"/>
          </a:xfrm>
          <a:prstGeom prst="rect">
            <a:avLst/>
          </a:prstGeom>
        </p:spPr>
      </p:pic>
      <p:cxnSp>
        <p:nvCxnSpPr>
          <p:cNvPr id="11" name="Lige forbindelse 10"/>
          <p:cNvCxnSpPr/>
          <p:nvPr/>
        </p:nvCxnSpPr>
        <p:spPr>
          <a:xfrm>
            <a:off x="319584" y="4717923"/>
            <a:ext cx="5236263" cy="0"/>
          </a:xfrm>
          <a:prstGeom prst="line">
            <a:avLst/>
          </a:prstGeom>
          <a:ln>
            <a:solidFill>
              <a:srgbClr val="004155"/>
            </a:solidFill>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13349" y="0"/>
            <a:ext cx="12225023" cy="126812"/>
          </a:xfrm>
          <a:prstGeom prst="rect">
            <a:avLst/>
          </a:prstGeom>
          <a:solidFill>
            <a:srgbClr val="EDE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9633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779597" y="0"/>
            <a:ext cx="10530455" cy="7017562"/>
          </a:xfrm>
          <a:prstGeom prst="rect">
            <a:avLst/>
          </a:prstGeom>
        </p:spPr>
      </p:pic>
      <p:sp>
        <p:nvSpPr>
          <p:cNvPr id="4" name="Rektangel 3"/>
          <p:cNvSpPr/>
          <p:nvPr/>
        </p:nvSpPr>
        <p:spPr>
          <a:xfrm>
            <a:off x="0" y="0"/>
            <a:ext cx="4021935" cy="7098132"/>
          </a:xfrm>
          <a:prstGeom prst="rect">
            <a:avLst/>
          </a:prstGeom>
          <a:solidFill>
            <a:srgbClr val="C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394518" y="1059394"/>
            <a:ext cx="3190874" cy="707886"/>
          </a:xfrm>
          <a:prstGeom prst="rect">
            <a:avLst/>
          </a:prstGeom>
          <a:noFill/>
        </p:spPr>
        <p:txBody>
          <a:bodyPr wrap="square" rtlCol="0">
            <a:spAutoFit/>
          </a:bodyPr>
          <a:lstStyle/>
          <a:p>
            <a:r>
              <a:rPr lang="da-DK" sz="4000" dirty="0">
                <a:solidFill>
                  <a:srgbClr val="004155"/>
                </a:solidFill>
                <a:latin typeface="Anton" panose="00000500000000000000" pitchFamily="2" charset="0"/>
                <a:ea typeface="Lato" panose="020F0502020204030203" pitchFamily="34" charset="0"/>
                <a:cs typeface="Lato" panose="020F0502020204030203" pitchFamily="34" charset="0"/>
              </a:rPr>
              <a:t>REMA 1000</a:t>
            </a:r>
          </a:p>
        </p:txBody>
      </p:sp>
      <p:sp>
        <p:nvSpPr>
          <p:cNvPr id="6" name="Rektangel 5"/>
          <p:cNvSpPr/>
          <p:nvPr/>
        </p:nvSpPr>
        <p:spPr>
          <a:xfrm>
            <a:off x="-13349" y="0"/>
            <a:ext cx="12225023" cy="126812"/>
          </a:xfrm>
          <a:prstGeom prst="rect">
            <a:avLst/>
          </a:prstGeom>
          <a:solidFill>
            <a:srgbClr val="EDE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p:cNvSpPr txBox="1"/>
          <p:nvPr/>
        </p:nvSpPr>
        <p:spPr>
          <a:xfrm>
            <a:off x="379311" y="3412272"/>
            <a:ext cx="3284395" cy="2154436"/>
          </a:xfrm>
          <a:prstGeom prst="rect">
            <a:avLst/>
          </a:prstGeom>
          <a:noFill/>
        </p:spPr>
        <p:txBody>
          <a:bodyPr wrap="square" rtlCol="0">
            <a:spAutoFit/>
          </a:bodyPr>
          <a:lstStyle/>
          <a:p>
            <a:r>
              <a:rPr lang="da-DK" sz="2000" dirty="0">
                <a:latin typeface="Lato" panose="020F0502020204030203" pitchFamily="34" charset="0"/>
                <a:ea typeface="Lato" panose="020F0502020204030203" pitchFamily="34" charset="0"/>
                <a:cs typeface="Lato" panose="020F0502020204030203" pitchFamily="34" charset="0"/>
              </a:rPr>
              <a:t>Danmark Naturfredningsforenings første Sommerfuglepartner med 80.000 m2 insektvenligt areal ved hovedkvarteret i Horsens. </a:t>
            </a:r>
          </a:p>
          <a:p>
            <a:endParaRPr lang="da-DK" sz="1400" dirty="0">
              <a:latin typeface="Lato Light" panose="020F0502020204030203" pitchFamily="34" charset="0"/>
              <a:ea typeface="Lato Light" panose="020F0502020204030203" pitchFamily="34" charset="0"/>
              <a:cs typeface="Lato Light" panose="020F0502020204030203" pitchFamily="34" charset="0"/>
            </a:endParaRPr>
          </a:p>
        </p:txBody>
      </p:sp>
      <p:cxnSp>
        <p:nvCxnSpPr>
          <p:cNvPr id="8" name="Lige forbindelse 7"/>
          <p:cNvCxnSpPr/>
          <p:nvPr/>
        </p:nvCxnSpPr>
        <p:spPr>
          <a:xfrm flipV="1">
            <a:off x="438151" y="3288584"/>
            <a:ext cx="3225555" cy="1540"/>
          </a:xfrm>
          <a:prstGeom prst="line">
            <a:avLst/>
          </a:prstGeom>
          <a:ln w="38100">
            <a:solidFill>
              <a:srgbClr val="0041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25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p:cNvSpPr/>
          <p:nvPr/>
        </p:nvSpPr>
        <p:spPr>
          <a:xfrm>
            <a:off x="0" y="0"/>
            <a:ext cx="4057650" cy="6858000"/>
          </a:xfrm>
          <a:prstGeom prst="rect">
            <a:avLst/>
          </a:prstGeom>
          <a:solidFill>
            <a:srgbClr val="C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ladsholder til indhold 5"/>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057650" y="0"/>
            <a:ext cx="4105275" cy="6858000"/>
          </a:xfrm>
        </p:spPr>
      </p:pic>
      <p:sp>
        <p:nvSpPr>
          <p:cNvPr id="7" name="Tekstfelt 6"/>
          <p:cNvSpPr txBox="1"/>
          <p:nvPr/>
        </p:nvSpPr>
        <p:spPr>
          <a:xfrm>
            <a:off x="307568" y="706829"/>
            <a:ext cx="2533650" cy="707886"/>
          </a:xfrm>
          <a:prstGeom prst="rect">
            <a:avLst/>
          </a:prstGeom>
          <a:noFill/>
        </p:spPr>
        <p:txBody>
          <a:bodyPr wrap="square" rtlCol="0">
            <a:spAutoFit/>
          </a:bodyPr>
          <a:lstStyle/>
          <a:p>
            <a:r>
              <a:rPr lang="da-DK" sz="4000" dirty="0">
                <a:solidFill>
                  <a:srgbClr val="004155"/>
                </a:solidFill>
                <a:latin typeface="Anton" panose="00000500000000000000" pitchFamily="2" charset="0"/>
                <a:ea typeface="Lato" panose="020F0502020204030203" pitchFamily="34" charset="0"/>
                <a:cs typeface="Lato" panose="020F0502020204030203" pitchFamily="34" charset="0"/>
              </a:rPr>
              <a:t>Projektet</a:t>
            </a:r>
          </a:p>
        </p:txBody>
      </p:sp>
      <p:sp>
        <p:nvSpPr>
          <p:cNvPr id="9" name="Tekstfelt 8"/>
          <p:cNvSpPr txBox="1"/>
          <p:nvPr/>
        </p:nvSpPr>
        <p:spPr>
          <a:xfrm>
            <a:off x="314324" y="3065378"/>
            <a:ext cx="3420975" cy="4185761"/>
          </a:xfrm>
          <a:prstGeom prst="rect">
            <a:avLst/>
          </a:prstGeom>
          <a:noFill/>
        </p:spPr>
        <p:txBody>
          <a:bodyPr wrap="square" rtlCol="0">
            <a:spAutoFit/>
          </a:bodyPr>
          <a:lstStyle/>
          <a:p>
            <a:r>
              <a:rPr lang="da-DK" sz="1400" dirty="0">
                <a:latin typeface="Lato Light" panose="020F0502020204030203" pitchFamily="34" charset="0"/>
                <a:ea typeface="Lato Light" panose="020F0502020204030203" pitchFamily="34" charset="0"/>
                <a:cs typeface="Lato Light" panose="020F0502020204030203" pitchFamily="34" charset="0"/>
              </a:rPr>
              <a:t>Selvom der ikke er nogen endelig formel eller facit for jeres insektvenlige område, så forsøger vi generelt at efterligne den danske natur. God natur kræver plads. Derfor gør vi krav på mindst 20% af jeres frie arealer (ikke bebyggede).    </a:t>
            </a:r>
          </a:p>
          <a:p>
            <a:endParaRPr lang="da-DK" sz="1400" dirty="0">
              <a:latin typeface="Lato Light" panose="020F0502020204030203" pitchFamily="34" charset="0"/>
              <a:ea typeface="Lato Light" panose="020F0502020204030203" pitchFamily="34" charset="0"/>
              <a:cs typeface="Lato Light" panose="020F0502020204030203" pitchFamily="34" charset="0"/>
            </a:endParaRPr>
          </a:p>
          <a:p>
            <a:r>
              <a:rPr lang="da-DK" sz="1400" dirty="0">
                <a:latin typeface="Lato Light" panose="020F0502020204030203" pitchFamily="34" charset="0"/>
                <a:ea typeface="Lato Light" panose="020F0502020204030203" pitchFamily="34" charset="0"/>
                <a:cs typeface="Lato Light" panose="020F0502020204030203" pitchFamily="34" charset="0"/>
              </a:rPr>
              <a:t>Insekter har igennem millioner af år tilpasset sig og specialiseret sig i at leve på og af danske hjemmehørende arter af planter, buske og træer. </a:t>
            </a:r>
          </a:p>
          <a:p>
            <a:endParaRPr lang="da-DK" sz="1400" dirty="0">
              <a:latin typeface="Lato Light" panose="020F0502020204030203" pitchFamily="34" charset="0"/>
              <a:ea typeface="Lato Light" panose="020F0502020204030203" pitchFamily="34" charset="0"/>
              <a:cs typeface="Lato Light" panose="020F0502020204030203" pitchFamily="34" charset="0"/>
            </a:endParaRPr>
          </a:p>
          <a:p>
            <a:r>
              <a:rPr lang="da-DK" sz="1400" dirty="0">
                <a:latin typeface="Lato Light" panose="020F0502020204030203" pitchFamily="34" charset="0"/>
                <a:ea typeface="Lato Light" panose="020F0502020204030203" pitchFamily="34" charset="0"/>
                <a:cs typeface="Lato Light" panose="020F0502020204030203" pitchFamily="34" charset="0"/>
              </a:rPr>
              <a:t>Målet er at skabe reelle levesteder for specielt sommerfugle og vilde bier med gode nektarkilder året rundt, og planter som larver kan leve på og af.    </a:t>
            </a:r>
          </a:p>
          <a:p>
            <a:endParaRPr lang="da-DK" sz="1400" dirty="0">
              <a:latin typeface="Lato Light" panose="020F0502020204030203" pitchFamily="34" charset="0"/>
              <a:ea typeface="Lato Light" panose="020F0502020204030203" pitchFamily="34" charset="0"/>
              <a:cs typeface="Lato Light" panose="020F0502020204030203" pitchFamily="34" charset="0"/>
            </a:endParaRPr>
          </a:p>
          <a:p>
            <a:endParaRPr lang="da-DK" sz="1400" dirty="0">
              <a:latin typeface="Lato Light" panose="020F0502020204030203" pitchFamily="34" charset="0"/>
              <a:ea typeface="Lato Light" panose="020F0502020204030203" pitchFamily="34" charset="0"/>
              <a:cs typeface="Lato Light" panose="020F0502020204030203" pitchFamily="34" charset="0"/>
            </a:endParaRPr>
          </a:p>
          <a:p>
            <a:endParaRPr lang="da-DK"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kstfelt 9"/>
          <p:cNvSpPr txBox="1"/>
          <p:nvPr/>
        </p:nvSpPr>
        <p:spPr>
          <a:xfrm>
            <a:off x="323851" y="1981110"/>
            <a:ext cx="3339855" cy="707886"/>
          </a:xfrm>
          <a:prstGeom prst="rect">
            <a:avLst/>
          </a:prstGeom>
          <a:noFill/>
        </p:spPr>
        <p:txBody>
          <a:bodyPr wrap="square" rtlCol="0">
            <a:spAutoFit/>
          </a:bodyPr>
          <a:lstStyle/>
          <a:p>
            <a:r>
              <a:rPr lang="da-DK" sz="2000" dirty="0">
                <a:solidFill>
                  <a:srgbClr val="004155"/>
                </a:solidFill>
                <a:latin typeface="Anton" panose="00000500000000000000" pitchFamily="2" charset="0"/>
                <a:ea typeface="Lato Light" panose="020F0502020204030203" pitchFamily="34" charset="0"/>
                <a:cs typeface="Lato Light" panose="020F0502020204030203" pitchFamily="34" charset="0"/>
              </a:rPr>
              <a:t>Så sammenhængende og naturnært som muligt</a:t>
            </a:r>
          </a:p>
        </p:txBody>
      </p:sp>
      <p:sp>
        <p:nvSpPr>
          <p:cNvPr id="11" name="Rektangel 10"/>
          <p:cNvSpPr/>
          <p:nvPr/>
        </p:nvSpPr>
        <p:spPr>
          <a:xfrm>
            <a:off x="-13349" y="0"/>
            <a:ext cx="12225023" cy="126812"/>
          </a:xfrm>
          <a:prstGeom prst="rect">
            <a:avLst/>
          </a:prstGeom>
          <a:solidFill>
            <a:srgbClr val="EDE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0526" y="544418"/>
            <a:ext cx="706349" cy="706349"/>
          </a:xfrm>
          <a:prstGeom prst="rect">
            <a:avLst/>
          </a:prstGeom>
        </p:spPr>
      </p:pic>
      <p:pic>
        <p:nvPicPr>
          <p:cNvPr id="18" name="Billed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40291" y="2184928"/>
            <a:ext cx="778786" cy="778786"/>
          </a:xfrm>
          <a:prstGeom prst="rect">
            <a:avLst/>
          </a:prstGeom>
        </p:spPr>
      </p:pic>
      <p:pic>
        <p:nvPicPr>
          <p:cNvPr id="19" name="Billed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46303" y="3810923"/>
            <a:ext cx="788198" cy="788198"/>
          </a:xfrm>
          <a:prstGeom prst="rect">
            <a:avLst/>
          </a:prstGeom>
        </p:spPr>
      </p:pic>
      <p:cxnSp>
        <p:nvCxnSpPr>
          <p:cNvPr id="22" name="Lige forbindelse 21"/>
          <p:cNvCxnSpPr/>
          <p:nvPr/>
        </p:nvCxnSpPr>
        <p:spPr>
          <a:xfrm>
            <a:off x="9420225" y="544418"/>
            <a:ext cx="0" cy="798607"/>
          </a:xfrm>
          <a:prstGeom prst="line">
            <a:avLst/>
          </a:prstGeom>
          <a:ln w="12700">
            <a:solidFill>
              <a:srgbClr val="3C6359"/>
            </a:solidFill>
          </a:ln>
        </p:spPr>
        <p:style>
          <a:lnRef idx="1">
            <a:schemeClr val="accent1"/>
          </a:lnRef>
          <a:fillRef idx="0">
            <a:schemeClr val="accent1"/>
          </a:fillRef>
          <a:effectRef idx="0">
            <a:schemeClr val="accent1"/>
          </a:effectRef>
          <a:fontRef idx="minor">
            <a:schemeClr val="tx1"/>
          </a:fontRef>
        </p:style>
      </p:cxnSp>
      <p:cxnSp>
        <p:nvCxnSpPr>
          <p:cNvPr id="23" name="Lige forbindelse 22"/>
          <p:cNvCxnSpPr/>
          <p:nvPr/>
        </p:nvCxnSpPr>
        <p:spPr>
          <a:xfrm>
            <a:off x="9429750" y="2049338"/>
            <a:ext cx="0" cy="798607"/>
          </a:xfrm>
          <a:prstGeom prst="line">
            <a:avLst/>
          </a:prstGeom>
          <a:ln w="12700">
            <a:solidFill>
              <a:srgbClr val="3C6359"/>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a:xfrm>
            <a:off x="9429750" y="3810923"/>
            <a:ext cx="0" cy="798607"/>
          </a:xfrm>
          <a:prstGeom prst="line">
            <a:avLst/>
          </a:prstGeom>
          <a:ln w="12700">
            <a:solidFill>
              <a:srgbClr val="3C6359"/>
            </a:solidFill>
          </a:ln>
        </p:spPr>
        <p:style>
          <a:lnRef idx="1">
            <a:schemeClr val="accent1"/>
          </a:lnRef>
          <a:fillRef idx="0">
            <a:schemeClr val="accent1"/>
          </a:fillRef>
          <a:effectRef idx="0">
            <a:schemeClr val="accent1"/>
          </a:effectRef>
          <a:fontRef idx="minor">
            <a:schemeClr val="tx1"/>
          </a:fontRef>
        </p:style>
      </p:cxnSp>
      <p:cxnSp>
        <p:nvCxnSpPr>
          <p:cNvPr id="25" name="Lige forbindelse 24"/>
          <p:cNvCxnSpPr/>
          <p:nvPr/>
        </p:nvCxnSpPr>
        <p:spPr>
          <a:xfrm>
            <a:off x="9429750" y="5425657"/>
            <a:ext cx="0" cy="798607"/>
          </a:xfrm>
          <a:prstGeom prst="line">
            <a:avLst/>
          </a:prstGeom>
          <a:ln w="12700">
            <a:solidFill>
              <a:srgbClr val="3C6359"/>
            </a:solidFill>
          </a:ln>
        </p:spPr>
        <p:style>
          <a:lnRef idx="1">
            <a:schemeClr val="accent1"/>
          </a:lnRef>
          <a:fillRef idx="0">
            <a:schemeClr val="accent1"/>
          </a:fillRef>
          <a:effectRef idx="0">
            <a:schemeClr val="accent1"/>
          </a:effectRef>
          <a:fontRef idx="minor">
            <a:schemeClr val="tx1"/>
          </a:fontRef>
        </p:style>
      </p:cxnSp>
      <p:sp>
        <p:nvSpPr>
          <p:cNvPr id="26" name="Tekstfelt 25"/>
          <p:cNvSpPr txBox="1"/>
          <p:nvPr/>
        </p:nvSpPr>
        <p:spPr>
          <a:xfrm>
            <a:off x="9605212" y="466282"/>
            <a:ext cx="2144628" cy="1200329"/>
          </a:xfrm>
          <a:prstGeom prst="rect">
            <a:avLst/>
          </a:prstGeom>
          <a:noFill/>
        </p:spPr>
        <p:txBody>
          <a:bodyPr wrap="square" rtlCol="0">
            <a:spAutoFit/>
          </a:bodyPr>
          <a:lstStyle/>
          <a:p>
            <a:r>
              <a:rPr lang="da-DK" sz="1200" dirty="0">
                <a:latin typeface="Lato Black" panose="020F0502020204030203" pitchFamily="34" charset="0"/>
                <a:ea typeface="Lato Black" panose="020F0502020204030203" pitchFamily="34" charset="0"/>
                <a:cs typeface="Lato Black" panose="020F0502020204030203" pitchFamily="34" charset="0"/>
              </a:rPr>
              <a:t>PLANTEVALG</a:t>
            </a:r>
          </a:p>
          <a:p>
            <a:r>
              <a:rPr lang="da-DK" sz="1200" dirty="0">
                <a:latin typeface="Lato Light" panose="020F0502020204030203" pitchFamily="34" charset="0"/>
                <a:ea typeface="Lato Light" panose="020F0502020204030203" pitchFamily="34" charset="0"/>
                <a:cs typeface="Lato Light" panose="020F0502020204030203" pitchFamily="34" charset="0"/>
              </a:rPr>
              <a:t>Vi stiller plantelister til rådighed med et bredt udvalg af hjemmehørende planter, buske og træer, som gavner vores insektliv. </a:t>
            </a:r>
          </a:p>
        </p:txBody>
      </p:sp>
      <p:sp>
        <p:nvSpPr>
          <p:cNvPr id="27" name="Tekstfelt 26"/>
          <p:cNvSpPr txBox="1"/>
          <p:nvPr/>
        </p:nvSpPr>
        <p:spPr>
          <a:xfrm>
            <a:off x="9631126" y="1925552"/>
            <a:ext cx="2144628" cy="1015663"/>
          </a:xfrm>
          <a:prstGeom prst="rect">
            <a:avLst/>
          </a:prstGeom>
          <a:noFill/>
        </p:spPr>
        <p:txBody>
          <a:bodyPr wrap="square" rtlCol="0">
            <a:spAutoFit/>
          </a:bodyPr>
          <a:lstStyle/>
          <a:p>
            <a:r>
              <a:rPr lang="da-DK" sz="1200" dirty="0">
                <a:latin typeface="Lato Black" panose="020F0502020204030203" pitchFamily="34" charset="0"/>
                <a:ea typeface="Lato Black" panose="020F0502020204030203" pitchFamily="34" charset="0"/>
                <a:cs typeface="Lato Black" panose="020F0502020204030203" pitchFamily="34" charset="0"/>
              </a:rPr>
              <a:t>INSEKTER</a:t>
            </a:r>
          </a:p>
          <a:p>
            <a:r>
              <a:rPr lang="da-DK" sz="1200" dirty="0">
                <a:latin typeface="Lato Light" panose="020F0502020204030203" pitchFamily="34" charset="0"/>
                <a:ea typeface="Lato Light" panose="020F0502020204030203" pitchFamily="34" charset="0"/>
                <a:cs typeface="Lato Light" panose="020F0502020204030203" pitchFamily="34" charset="0"/>
              </a:rPr>
              <a:t>Vidste du, at dit partnerareal med garanti kan tiltrække mindst 20 forskellige sommerfuglearter? </a:t>
            </a:r>
          </a:p>
        </p:txBody>
      </p:sp>
      <p:sp>
        <p:nvSpPr>
          <p:cNvPr id="28" name="Tekstfelt 27"/>
          <p:cNvSpPr txBox="1"/>
          <p:nvPr/>
        </p:nvSpPr>
        <p:spPr>
          <a:xfrm>
            <a:off x="9598560" y="3695934"/>
            <a:ext cx="2304414" cy="1200329"/>
          </a:xfrm>
          <a:prstGeom prst="rect">
            <a:avLst/>
          </a:prstGeom>
          <a:noFill/>
        </p:spPr>
        <p:txBody>
          <a:bodyPr wrap="square" rtlCol="0">
            <a:spAutoFit/>
          </a:bodyPr>
          <a:lstStyle/>
          <a:p>
            <a:r>
              <a:rPr lang="da-DK" sz="1200" dirty="0">
                <a:latin typeface="Lato Black" panose="020F0502020204030203" pitchFamily="34" charset="0"/>
                <a:ea typeface="Lato Black" panose="020F0502020204030203" pitchFamily="34" charset="0"/>
                <a:cs typeface="Lato Black" panose="020F0502020204030203" pitchFamily="34" charset="0"/>
              </a:rPr>
              <a:t>FINANSIERING OG PLEJE</a:t>
            </a:r>
          </a:p>
          <a:p>
            <a:r>
              <a:rPr lang="da-DK" sz="1200" dirty="0">
                <a:latin typeface="Lato Light" panose="020F0502020204030203" pitchFamily="34" charset="0"/>
                <a:ea typeface="Lato Light" panose="020F0502020204030203" pitchFamily="34" charset="0"/>
                <a:cs typeface="Lato Light" panose="020F0502020204030203" pitchFamily="34" charset="0"/>
              </a:rPr>
              <a:t>Prisen på projektet afhænger af størrelsen, forudsætningerne og jeres ønsker. Men mindre græsslåning og pleje kan hurtigt gøre projektet rentabelt. </a:t>
            </a:r>
          </a:p>
        </p:txBody>
      </p:sp>
      <p:sp>
        <p:nvSpPr>
          <p:cNvPr id="29" name="Tekstfelt 28"/>
          <p:cNvSpPr txBox="1"/>
          <p:nvPr/>
        </p:nvSpPr>
        <p:spPr>
          <a:xfrm>
            <a:off x="9605212" y="5415133"/>
            <a:ext cx="2144628" cy="1015663"/>
          </a:xfrm>
          <a:prstGeom prst="rect">
            <a:avLst/>
          </a:prstGeom>
          <a:noFill/>
        </p:spPr>
        <p:txBody>
          <a:bodyPr wrap="square" rtlCol="0">
            <a:spAutoFit/>
          </a:bodyPr>
          <a:lstStyle/>
          <a:p>
            <a:r>
              <a:rPr lang="da-DK" sz="1200" dirty="0">
                <a:latin typeface="Lato Black" panose="020F0502020204030203" pitchFamily="34" charset="0"/>
                <a:ea typeface="Lato Black" panose="020F0502020204030203" pitchFamily="34" charset="0"/>
                <a:cs typeface="Lato Black" panose="020F0502020204030203" pitchFamily="34" charset="0"/>
              </a:rPr>
              <a:t>PARTNERSKILTET</a:t>
            </a:r>
          </a:p>
          <a:p>
            <a:r>
              <a:rPr lang="da-DK" sz="1200" dirty="0">
                <a:latin typeface="Lato Light" panose="020F0502020204030203" pitchFamily="34" charset="0"/>
                <a:ea typeface="Lato Light" panose="020F0502020204030203" pitchFamily="34" charset="0"/>
                <a:cs typeface="Lato Light" panose="020F0502020204030203" pitchFamily="34" charset="0"/>
              </a:rPr>
              <a:t>Som Sommerfuglepartner får du et flot partnerskilt. Der er mulighed for at lave egne skilte eller tilkøbe flere skilte.   </a:t>
            </a:r>
          </a:p>
        </p:txBody>
      </p:sp>
      <p:cxnSp>
        <p:nvCxnSpPr>
          <p:cNvPr id="33" name="Lige forbindelse 32"/>
          <p:cNvCxnSpPr/>
          <p:nvPr/>
        </p:nvCxnSpPr>
        <p:spPr>
          <a:xfrm>
            <a:off x="400051" y="2895964"/>
            <a:ext cx="3143249" cy="16522"/>
          </a:xfrm>
          <a:prstGeom prst="line">
            <a:avLst/>
          </a:prstGeom>
          <a:ln w="38100">
            <a:solidFill>
              <a:srgbClr val="004155"/>
            </a:solidFill>
          </a:ln>
        </p:spPr>
        <p:style>
          <a:lnRef idx="1">
            <a:schemeClr val="accent1"/>
          </a:lnRef>
          <a:fillRef idx="0">
            <a:schemeClr val="accent1"/>
          </a:fillRef>
          <a:effectRef idx="0">
            <a:schemeClr val="accent1"/>
          </a:effectRef>
          <a:fontRef idx="minor">
            <a:schemeClr val="tx1"/>
          </a:fontRef>
        </p:style>
      </p:cxnSp>
      <p:pic>
        <p:nvPicPr>
          <p:cNvPr id="2" name="Picture 1" descr="P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4931" y="5515661"/>
            <a:ext cx="728171" cy="642293"/>
          </a:xfrm>
          <a:prstGeom prst="rect">
            <a:avLst/>
          </a:prstGeom>
        </p:spPr>
      </p:pic>
      <p:pic>
        <p:nvPicPr>
          <p:cNvPr id="3" name="Picture 2" descr="Skærmbillede 2020-09-05 kl. 22.08.1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0794" y="4856572"/>
            <a:ext cx="1988144" cy="2001428"/>
          </a:xfrm>
          <a:prstGeom prst="rect">
            <a:avLst/>
          </a:prstGeom>
        </p:spPr>
      </p:pic>
    </p:spTree>
    <p:extLst>
      <p:ext uri="{BB962C8B-B14F-4D97-AF65-F5344CB8AC3E}">
        <p14:creationId xmlns:p14="http://schemas.microsoft.com/office/powerpoint/2010/main" val="138172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1705" y="50799"/>
            <a:ext cx="7839457" cy="6858000"/>
          </a:xfrm>
          <a:prstGeom prst="rect">
            <a:avLst/>
          </a:prstGeom>
        </p:spPr>
      </p:pic>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724" y="-40603"/>
            <a:ext cx="4949275" cy="8780188"/>
          </a:xfrm>
          <a:prstGeom prst="rect">
            <a:avLst/>
          </a:prstGeom>
        </p:spPr>
      </p:pic>
      <p:sp>
        <p:nvSpPr>
          <p:cNvPr id="4" name="Rektangel 3"/>
          <p:cNvSpPr/>
          <p:nvPr/>
        </p:nvSpPr>
        <p:spPr>
          <a:xfrm>
            <a:off x="4067175" y="0"/>
            <a:ext cx="4057650" cy="6858000"/>
          </a:xfrm>
          <a:prstGeom prst="rect">
            <a:avLst/>
          </a:prstGeom>
          <a:solidFill>
            <a:srgbClr val="C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13349" y="0"/>
            <a:ext cx="12225023" cy="126812"/>
          </a:xfrm>
          <a:prstGeom prst="rect">
            <a:avLst/>
          </a:prstGeom>
          <a:solidFill>
            <a:srgbClr val="EDE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p:cNvSpPr txBox="1"/>
          <p:nvPr/>
        </p:nvSpPr>
        <p:spPr>
          <a:xfrm>
            <a:off x="4385511" y="496719"/>
            <a:ext cx="3420975" cy="2554545"/>
          </a:xfrm>
          <a:prstGeom prst="rect">
            <a:avLst/>
          </a:prstGeom>
          <a:noFill/>
        </p:spPr>
        <p:txBody>
          <a:bodyPr wrap="square" rtlCol="0">
            <a:spAutoFit/>
          </a:bodyPr>
          <a:lstStyle/>
          <a:p>
            <a:pPr algn="ctr"/>
            <a:r>
              <a:rPr lang="da-DK" sz="4000" dirty="0">
                <a:solidFill>
                  <a:srgbClr val="004155"/>
                </a:solidFill>
                <a:latin typeface="Anton" panose="00000500000000000000" pitchFamily="2" charset="0"/>
                <a:ea typeface="Lato" panose="020F0502020204030203" pitchFamily="34" charset="0"/>
                <a:cs typeface="Lato" panose="020F0502020204030203" pitchFamily="34" charset="0"/>
              </a:rPr>
              <a:t>Hold øje med udviklingen på jeres naturareal </a:t>
            </a:r>
          </a:p>
        </p:txBody>
      </p:sp>
      <p:sp>
        <p:nvSpPr>
          <p:cNvPr id="8" name="Tekstfelt 7"/>
          <p:cNvSpPr txBox="1"/>
          <p:nvPr/>
        </p:nvSpPr>
        <p:spPr>
          <a:xfrm>
            <a:off x="4385511" y="3229393"/>
            <a:ext cx="3420975" cy="3108544"/>
          </a:xfrm>
          <a:prstGeom prst="rect">
            <a:avLst/>
          </a:prstGeom>
          <a:noFill/>
        </p:spPr>
        <p:txBody>
          <a:bodyPr wrap="square" rtlCol="0">
            <a:spAutoFit/>
          </a:bodyPr>
          <a:lstStyle/>
          <a:p>
            <a:pPr algn="ctr"/>
            <a:r>
              <a:rPr lang="da-DK" sz="1400" dirty="0">
                <a:latin typeface="Lato Light" panose="020F0502020204030203" pitchFamily="34" charset="0"/>
                <a:ea typeface="Lato Light" panose="020F0502020204030203" pitchFamily="34" charset="0"/>
                <a:cs typeface="Lato Light" panose="020F0502020204030203" pitchFamily="34" charset="0"/>
              </a:rPr>
              <a:t>Med Danmarks Naturfredningsforenings </a:t>
            </a:r>
            <a:r>
              <a:rPr lang="da-DK" sz="1400" dirty="0" err="1">
                <a:latin typeface="Lato Light" panose="020F0502020204030203" pitchFamily="34" charset="0"/>
                <a:ea typeface="Lato Light" panose="020F0502020204030203" pitchFamily="34" charset="0"/>
                <a:cs typeface="Lato Light" panose="020F0502020204030203" pitchFamily="34" charset="0"/>
              </a:rPr>
              <a:t>app</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b="1" dirty="0">
                <a:latin typeface="Lato Light" panose="020F0502020204030203" pitchFamily="34" charset="0"/>
                <a:ea typeface="Lato Light" panose="020F0502020204030203" pitchFamily="34" charset="0"/>
                <a:cs typeface="Lato Light" panose="020F0502020204030203" pitchFamily="34" charset="0"/>
              </a:rPr>
              <a:t>Sommerfuglejagten</a:t>
            </a:r>
            <a:r>
              <a:rPr lang="da-DK" sz="1400" dirty="0">
                <a:latin typeface="Lato Light" panose="020F0502020204030203" pitchFamily="34" charset="0"/>
                <a:ea typeface="Lato Light" panose="020F0502020204030203" pitchFamily="34" charset="0"/>
                <a:cs typeface="Lato Light" panose="020F0502020204030203" pitchFamily="34" charset="0"/>
              </a:rPr>
              <a:t> kan I som arbejdsplads nemt holde øje med hvilke af vores 73 dagsommerfugle, der indtager jeres nye naturareal.</a:t>
            </a:r>
          </a:p>
          <a:p>
            <a:pPr algn="ctr"/>
            <a:endParaRPr lang="da-DK" sz="1400" dirty="0">
              <a:latin typeface="Lato Light" panose="020F0502020204030203" pitchFamily="34" charset="0"/>
              <a:ea typeface="Lato Light" panose="020F0502020204030203" pitchFamily="34" charset="0"/>
              <a:cs typeface="Lato Light" panose="020F0502020204030203" pitchFamily="34" charset="0"/>
            </a:endParaRPr>
          </a:p>
          <a:p>
            <a:pPr algn="ctr"/>
            <a:r>
              <a:rPr lang="da-DK" sz="1400" dirty="0">
                <a:latin typeface="Lato Light" panose="020F0502020204030203" pitchFamily="34" charset="0"/>
                <a:ea typeface="Lato Light" panose="020F0502020204030203" pitchFamily="34" charset="0"/>
                <a:cs typeface="Lato Light" panose="020F0502020204030203" pitchFamily="34" charset="0"/>
              </a:rPr>
              <a:t>Registreringerne kan også blive en hjælp for nabovirksomheder, som via </a:t>
            </a:r>
            <a:r>
              <a:rPr lang="da-DK" sz="1400" dirty="0" err="1">
                <a:latin typeface="Lato Light" panose="020F0502020204030203" pitchFamily="34" charset="0"/>
                <a:ea typeface="Lato Light" panose="020F0502020204030203" pitchFamily="34" charset="0"/>
                <a:cs typeface="Lato Light" panose="020F0502020204030203" pitchFamily="34" charset="0"/>
              </a:rPr>
              <a:t>appen</a:t>
            </a:r>
            <a:r>
              <a:rPr lang="da-DK" sz="1400" dirty="0">
                <a:latin typeface="Lato Light" panose="020F0502020204030203" pitchFamily="34" charset="0"/>
                <a:ea typeface="Lato Light" panose="020F0502020204030203" pitchFamily="34" charset="0"/>
                <a:cs typeface="Lato Light" panose="020F0502020204030203" pitchFamily="34" charset="0"/>
              </a:rPr>
              <a:t> kan se hvilke sommerfugle, de nu kan tiltrække fra jeres areal og på den måde skabe nye grønne korridorer. </a:t>
            </a:r>
          </a:p>
          <a:p>
            <a:pPr algn="ctr"/>
            <a:endParaRPr lang="da-DK" sz="1400" dirty="0">
              <a:latin typeface="Lato Light" panose="020F0502020204030203" pitchFamily="34" charset="0"/>
              <a:ea typeface="Lato Light" panose="020F0502020204030203" pitchFamily="34" charset="0"/>
              <a:cs typeface="Lato Light" panose="020F0502020204030203" pitchFamily="34" charset="0"/>
            </a:endParaRPr>
          </a:p>
          <a:p>
            <a:pPr algn="ctr"/>
            <a:r>
              <a:rPr lang="da-DK" sz="1400" dirty="0">
                <a:latin typeface="Lato Light" panose="020F0502020204030203" pitchFamily="34" charset="0"/>
                <a:ea typeface="Lato Light" panose="020F0502020204030203" pitchFamily="34" charset="0"/>
                <a:cs typeface="Lato Light" panose="020F0502020204030203" pitchFamily="34" charset="0"/>
              </a:rPr>
              <a:t>I kan hente </a:t>
            </a:r>
            <a:r>
              <a:rPr lang="da-DK" sz="1400" dirty="0" err="1">
                <a:latin typeface="Lato Light" panose="020F0502020204030203" pitchFamily="34" charset="0"/>
                <a:ea typeface="Lato Light" panose="020F0502020204030203" pitchFamily="34" charset="0"/>
                <a:cs typeface="Lato Light" panose="020F0502020204030203" pitchFamily="34" charset="0"/>
              </a:rPr>
              <a:t>appen</a:t>
            </a:r>
            <a:r>
              <a:rPr lang="da-DK" sz="1400" dirty="0">
                <a:latin typeface="Lato Light" panose="020F0502020204030203" pitchFamily="34" charset="0"/>
                <a:ea typeface="Lato Light" panose="020F0502020204030203" pitchFamily="34" charset="0"/>
                <a:cs typeface="Lato Light" panose="020F0502020204030203" pitchFamily="34" charset="0"/>
              </a:rPr>
              <a:t> gratis på Google Play eller via </a:t>
            </a:r>
            <a:r>
              <a:rPr lang="da-DK" sz="1400" dirty="0" err="1">
                <a:latin typeface="Lato Light" panose="020F0502020204030203" pitchFamily="34" charset="0"/>
                <a:ea typeface="Lato Light" panose="020F0502020204030203" pitchFamily="34" charset="0"/>
                <a:cs typeface="Lato Light" panose="020F0502020204030203" pitchFamily="34" charset="0"/>
              </a:rPr>
              <a:t>App</a:t>
            </a:r>
            <a:r>
              <a:rPr lang="da-DK" sz="1400" dirty="0">
                <a:latin typeface="Lato Light" panose="020F0502020204030203" pitchFamily="34" charset="0"/>
                <a:ea typeface="Lato Light" panose="020F0502020204030203" pitchFamily="34" charset="0"/>
                <a:cs typeface="Lato Light" panose="020F0502020204030203" pitchFamily="34" charset="0"/>
              </a:rPr>
              <a:t> Store.     </a:t>
            </a:r>
          </a:p>
        </p:txBody>
      </p:sp>
      <p:cxnSp>
        <p:nvCxnSpPr>
          <p:cNvPr id="14" name="Lige forbindelse 13"/>
          <p:cNvCxnSpPr/>
          <p:nvPr/>
        </p:nvCxnSpPr>
        <p:spPr>
          <a:xfrm>
            <a:off x="4533901" y="3023678"/>
            <a:ext cx="3143249" cy="16522"/>
          </a:xfrm>
          <a:prstGeom prst="line">
            <a:avLst/>
          </a:prstGeom>
          <a:ln w="38100">
            <a:solidFill>
              <a:srgbClr val="0041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12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37" y="53163"/>
            <a:ext cx="5443865" cy="6804837"/>
          </a:xfrm>
          <a:prstGeom prst="rect">
            <a:avLst/>
          </a:prstGeom>
        </p:spPr>
      </p:pic>
      <p:sp>
        <p:nvSpPr>
          <p:cNvPr id="9" name="Rektangel 8"/>
          <p:cNvSpPr/>
          <p:nvPr/>
        </p:nvSpPr>
        <p:spPr>
          <a:xfrm>
            <a:off x="4057650" y="0"/>
            <a:ext cx="4057650" cy="6858000"/>
          </a:xfrm>
          <a:prstGeom prst="rect">
            <a:avLst/>
          </a:prstGeom>
          <a:solidFill>
            <a:srgbClr val="C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13349" y="0"/>
            <a:ext cx="12225023" cy="126812"/>
          </a:xfrm>
          <a:prstGeom prst="rect">
            <a:avLst/>
          </a:prstGeom>
          <a:solidFill>
            <a:srgbClr val="EDE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p:cNvSpPr txBox="1"/>
          <p:nvPr/>
        </p:nvSpPr>
        <p:spPr>
          <a:xfrm>
            <a:off x="4333184" y="2533546"/>
            <a:ext cx="3243197" cy="3662541"/>
          </a:xfrm>
          <a:prstGeom prst="rect">
            <a:avLst/>
          </a:prstGeom>
          <a:noFill/>
        </p:spPr>
        <p:txBody>
          <a:bodyPr wrap="square" rtlCol="0">
            <a:spAutoFit/>
          </a:bodyPr>
          <a:lstStyle/>
          <a:p>
            <a:r>
              <a:rPr lang="da-DK" sz="4800" dirty="0" err="1">
                <a:latin typeface="Anton" panose="00000500000000000000" pitchFamily="2" charset="0"/>
                <a:ea typeface="Lato" panose="020F0502020204030203" pitchFamily="34" charset="0"/>
                <a:cs typeface="Lato" panose="020F0502020204030203" pitchFamily="34" charset="0"/>
              </a:rPr>
              <a:t>Fusce</a:t>
            </a:r>
            <a:r>
              <a:rPr lang="da-DK" sz="4800" dirty="0">
                <a:latin typeface="Anton" panose="00000500000000000000" pitchFamily="2" charset="0"/>
                <a:ea typeface="Lato" panose="020F0502020204030203" pitchFamily="34" charset="0"/>
                <a:cs typeface="Lato" panose="020F0502020204030203" pitchFamily="34" charset="0"/>
              </a:rPr>
              <a:t> </a:t>
            </a:r>
            <a:r>
              <a:rPr lang="da-DK" sz="4800" dirty="0" err="1">
                <a:latin typeface="Anton" panose="00000500000000000000" pitchFamily="2" charset="0"/>
                <a:ea typeface="Lato" panose="020F0502020204030203" pitchFamily="34" charset="0"/>
                <a:cs typeface="Lato" panose="020F0502020204030203" pitchFamily="34" charset="0"/>
              </a:rPr>
              <a:t>quis</a:t>
            </a:r>
            <a:r>
              <a:rPr lang="da-DK" sz="4800" dirty="0">
                <a:latin typeface="Anton" panose="00000500000000000000" pitchFamily="2" charset="0"/>
                <a:ea typeface="Lato" panose="020F0502020204030203" pitchFamily="34" charset="0"/>
                <a:cs typeface="Lato" panose="020F0502020204030203" pitchFamily="34" charset="0"/>
              </a:rPr>
              <a:t> </a:t>
            </a:r>
            <a:r>
              <a:rPr lang="da-DK" sz="4800" dirty="0" err="1">
                <a:latin typeface="Anton" panose="00000500000000000000" pitchFamily="2" charset="0"/>
                <a:ea typeface="Lato" panose="020F0502020204030203" pitchFamily="34" charset="0"/>
                <a:cs typeface="Lato" panose="020F0502020204030203" pitchFamily="34" charset="0"/>
              </a:rPr>
              <a:t>lectus</a:t>
            </a:r>
            <a:r>
              <a:rPr lang="da-DK" sz="4800" dirty="0">
                <a:latin typeface="Anton" panose="00000500000000000000" pitchFamily="2" charset="0"/>
                <a:ea typeface="Lato" panose="020F0502020204030203" pitchFamily="34" charset="0"/>
                <a:cs typeface="Lato" panose="020F0502020204030203" pitchFamily="34" charset="0"/>
              </a:rPr>
              <a:t> </a:t>
            </a:r>
            <a:r>
              <a:rPr lang="da-DK" sz="4800" dirty="0" err="1">
                <a:latin typeface="Anton" panose="00000500000000000000" pitchFamily="2" charset="0"/>
                <a:ea typeface="Lato" panose="020F0502020204030203" pitchFamily="34" charset="0"/>
                <a:cs typeface="Lato" panose="020F0502020204030203" pitchFamily="34" charset="0"/>
              </a:rPr>
              <a:t>quis</a:t>
            </a:r>
            <a:r>
              <a:rPr lang="da-DK" sz="4800" dirty="0">
                <a:latin typeface="Anton" panose="00000500000000000000" pitchFamily="2" charset="0"/>
                <a:ea typeface="Lato" panose="020F0502020204030203" pitchFamily="34" charset="0"/>
                <a:cs typeface="Lato" panose="020F0502020204030203" pitchFamily="34" charset="0"/>
              </a:rPr>
              <a:t> </a:t>
            </a:r>
            <a:r>
              <a:rPr lang="da-DK" sz="4800" dirty="0" err="1">
                <a:latin typeface="Anton" panose="00000500000000000000" pitchFamily="2" charset="0"/>
                <a:ea typeface="Lato" panose="020F0502020204030203" pitchFamily="34" charset="0"/>
                <a:cs typeface="Lato" panose="020F0502020204030203" pitchFamily="34" charset="0"/>
              </a:rPr>
              <a:t>sem</a:t>
            </a:r>
            <a:r>
              <a:rPr lang="da-DK" sz="4800" dirty="0">
                <a:latin typeface="Anton" panose="00000500000000000000" pitchFamily="2" charset="0"/>
                <a:ea typeface="Lato" panose="020F0502020204030203" pitchFamily="34" charset="0"/>
                <a:cs typeface="Lato" panose="020F0502020204030203" pitchFamily="34" charset="0"/>
              </a:rPr>
              <a:t> </a:t>
            </a:r>
            <a:r>
              <a:rPr lang="da-DK" sz="4800" dirty="0" err="1">
                <a:latin typeface="Anton" panose="00000500000000000000" pitchFamily="2" charset="0"/>
                <a:ea typeface="Lato" panose="020F0502020204030203" pitchFamily="34" charset="0"/>
                <a:cs typeface="Lato" panose="020F0502020204030203" pitchFamily="34" charset="0"/>
              </a:rPr>
              <a:t>lacinia</a:t>
            </a:r>
            <a:r>
              <a:rPr lang="da-DK" sz="4800" dirty="0">
                <a:latin typeface="Anton" panose="00000500000000000000" pitchFamily="2" charset="0"/>
                <a:ea typeface="Lato" panose="020F0502020204030203" pitchFamily="34" charset="0"/>
                <a:cs typeface="Lato" panose="020F0502020204030203" pitchFamily="34" charset="0"/>
              </a:rPr>
              <a:t> </a:t>
            </a:r>
            <a:r>
              <a:rPr lang="da-DK" sz="4800" dirty="0" err="1">
                <a:latin typeface="Anton" panose="00000500000000000000" pitchFamily="2" charset="0"/>
                <a:ea typeface="Lato" panose="020F0502020204030203" pitchFamily="34" charset="0"/>
                <a:cs typeface="Lato" panose="020F0502020204030203" pitchFamily="34" charset="0"/>
              </a:rPr>
              <a:t>nonummy</a:t>
            </a:r>
            <a:r>
              <a:rPr lang="da-DK" sz="4800" dirty="0">
                <a:latin typeface="Anton" panose="00000500000000000000" pitchFamily="2" charset="0"/>
                <a:ea typeface="Lato" panose="020F0502020204030203" pitchFamily="34" charset="0"/>
                <a:cs typeface="Lato" panose="020F0502020204030203" pitchFamily="34" charset="0"/>
              </a:rPr>
              <a:t>. </a:t>
            </a:r>
          </a:p>
          <a:p>
            <a:endParaRPr lang="da-DK" sz="4000" dirty="0">
              <a:latin typeface="Anton" panose="00000500000000000000" pitchFamily="2" charset="0"/>
              <a:ea typeface="Lato Light" panose="020F0502020204030203" pitchFamily="34" charset="0"/>
              <a:cs typeface="Lato Light" panose="020F0502020204030203" pitchFamily="34" charset="0"/>
            </a:endParaRPr>
          </a:p>
        </p:txBody>
      </p:sp>
      <p:cxnSp>
        <p:nvCxnSpPr>
          <p:cNvPr id="10" name="Lige forbindelse 9"/>
          <p:cNvCxnSpPr/>
          <p:nvPr/>
        </p:nvCxnSpPr>
        <p:spPr>
          <a:xfrm>
            <a:off x="4424419" y="2198597"/>
            <a:ext cx="3143249" cy="16522"/>
          </a:xfrm>
          <a:prstGeom prst="line">
            <a:avLst/>
          </a:prstGeom>
          <a:ln w="6350">
            <a:solidFill>
              <a:srgbClr val="004155"/>
            </a:solidFill>
          </a:ln>
        </p:spPr>
        <p:style>
          <a:lnRef idx="1">
            <a:schemeClr val="accent1"/>
          </a:lnRef>
          <a:fillRef idx="0">
            <a:schemeClr val="accent1"/>
          </a:fillRef>
          <a:effectRef idx="0">
            <a:schemeClr val="accent1"/>
          </a:effectRef>
          <a:fontRef idx="minor">
            <a:schemeClr val="tx1"/>
          </a:fontRef>
        </p:style>
      </p:cxnSp>
      <p:sp>
        <p:nvSpPr>
          <p:cNvPr id="11" name="Tekstfelt 10"/>
          <p:cNvSpPr txBox="1"/>
          <p:nvPr/>
        </p:nvSpPr>
        <p:spPr>
          <a:xfrm>
            <a:off x="4333184" y="1664205"/>
            <a:ext cx="3234484" cy="461665"/>
          </a:xfrm>
          <a:prstGeom prst="rect">
            <a:avLst/>
          </a:prstGeom>
          <a:noFill/>
        </p:spPr>
        <p:txBody>
          <a:bodyPr wrap="square" rtlCol="0">
            <a:spAutoFit/>
          </a:bodyPr>
          <a:lstStyle/>
          <a:p>
            <a:r>
              <a:rPr lang="da-DK" sz="2400" dirty="0">
                <a:solidFill>
                  <a:srgbClr val="004155"/>
                </a:solidFill>
                <a:latin typeface="Anton" panose="00000500000000000000" pitchFamily="2" charset="0"/>
                <a:ea typeface="Lato Light" panose="020F0502020204030203" pitchFamily="34" charset="0"/>
                <a:cs typeface="Lato Light" panose="020F0502020204030203" pitchFamily="34" charset="0"/>
              </a:rPr>
              <a:t>MIT EGET SLIDE?</a:t>
            </a:r>
          </a:p>
        </p:txBody>
      </p:sp>
      <p:cxnSp>
        <p:nvCxnSpPr>
          <p:cNvPr id="12" name="Lige forbindelse 11"/>
          <p:cNvCxnSpPr/>
          <p:nvPr/>
        </p:nvCxnSpPr>
        <p:spPr>
          <a:xfrm>
            <a:off x="4424419" y="1520621"/>
            <a:ext cx="3143249" cy="16522"/>
          </a:xfrm>
          <a:prstGeom prst="line">
            <a:avLst/>
          </a:prstGeom>
          <a:ln w="6350">
            <a:solidFill>
              <a:srgbClr val="004155"/>
            </a:solidFill>
          </a:ln>
        </p:spPr>
        <p:style>
          <a:lnRef idx="1">
            <a:schemeClr val="accent1"/>
          </a:lnRef>
          <a:fillRef idx="0">
            <a:schemeClr val="accent1"/>
          </a:fillRef>
          <a:effectRef idx="0">
            <a:schemeClr val="accent1"/>
          </a:effectRef>
          <a:fontRef idx="minor">
            <a:schemeClr val="tx1"/>
          </a:fontRef>
        </p:style>
      </p:cxnSp>
      <p:sp>
        <p:nvSpPr>
          <p:cNvPr id="13" name="Tekstfelt 12"/>
          <p:cNvSpPr txBox="1"/>
          <p:nvPr/>
        </p:nvSpPr>
        <p:spPr>
          <a:xfrm>
            <a:off x="8452999" y="2533546"/>
            <a:ext cx="3420975" cy="2677656"/>
          </a:xfrm>
          <a:prstGeom prst="rect">
            <a:avLst/>
          </a:prstGeom>
          <a:noFill/>
        </p:spPr>
        <p:txBody>
          <a:bodyPr wrap="square" rtlCol="0">
            <a:spAutoFit/>
          </a:bodyPr>
          <a:lstStyle/>
          <a:p>
            <a:r>
              <a:rPr lang="da-DK" sz="1400" dirty="0" err="1">
                <a:latin typeface="Lato Light" panose="020F0502020204030203" pitchFamily="34" charset="0"/>
                <a:ea typeface="Lato Light" panose="020F0502020204030203" pitchFamily="34" charset="0"/>
                <a:cs typeface="Lato Light" panose="020F0502020204030203" pitchFamily="34" charset="0"/>
              </a:rPr>
              <a:t>Lorem</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ipsum</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dolor</a:t>
            </a:r>
            <a:r>
              <a:rPr lang="da-DK" sz="1400" dirty="0">
                <a:latin typeface="Lato Light" panose="020F0502020204030203" pitchFamily="34" charset="0"/>
                <a:ea typeface="Lato Light" panose="020F0502020204030203" pitchFamily="34" charset="0"/>
                <a:cs typeface="Lato Light" panose="020F0502020204030203" pitchFamily="34" charset="0"/>
              </a:rPr>
              <a:t> sit </a:t>
            </a:r>
            <a:r>
              <a:rPr lang="da-DK" sz="1400" dirty="0" err="1">
                <a:latin typeface="Lato Light" panose="020F0502020204030203" pitchFamily="34" charset="0"/>
                <a:ea typeface="Lato Light" panose="020F0502020204030203" pitchFamily="34" charset="0"/>
                <a:cs typeface="Lato Light" panose="020F0502020204030203" pitchFamily="34" charset="0"/>
              </a:rPr>
              <a:t>amet</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consectetur</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adipiscing</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elit</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Fusce</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quis</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lectus</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quis</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sem</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lacinia</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nonummy</a:t>
            </a:r>
            <a:r>
              <a:rPr lang="da-DK" sz="1400" dirty="0">
                <a:latin typeface="Lato Light" panose="020F0502020204030203" pitchFamily="34" charset="0"/>
                <a:ea typeface="Lato Light" panose="020F0502020204030203" pitchFamily="34" charset="0"/>
                <a:cs typeface="Lato Light" panose="020F0502020204030203" pitchFamily="34" charset="0"/>
              </a:rPr>
              <a:t>. </a:t>
            </a:r>
          </a:p>
          <a:p>
            <a:endParaRPr lang="da-DK" sz="1400" dirty="0">
              <a:latin typeface="Lato Light" panose="020F0502020204030203" pitchFamily="34" charset="0"/>
              <a:ea typeface="Lato Light" panose="020F0502020204030203" pitchFamily="34" charset="0"/>
              <a:cs typeface="Lato Light" panose="020F0502020204030203" pitchFamily="34" charset="0"/>
            </a:endParaRPr>
          </a:p>
          <a:p>
            <a:r>
              <a:rPr lang="da-DK" sz="1400" dirty="0" err="1">
                <a:latin typeface="Lato Light" panose="020F0502020204030203" pitchFamily="34" charset="0"/>
                <a:ea typeface="Lato Light" panose="020F0502020204030203" pitchFamily="34" charset="0"/>
                <a:cs typeface="Lato Light" panose="020F0502020204030203" pitchFamily="34" charset="0"/>
              </a:rPr>
              <a:t>Proin</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mollis</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lorem</a:t>
            </a:r>
            <a:r>
              <a:rPr lang="da-DK" sz="1400" dirty="0">
                <a:latin typeface="Lato Light" panose="020F0502020204030203" pitchFamily="34" charset="0"/>
                <a:ea typeface="Lato Light" panose="020F0502020204030203" pitchFamily="34" charset="0"/>
                <a:cs typeface="Lato Light" panose="020F0502020204030203" pitchFamily="34" charset="0"/>
              </a:rPr>
              <a:t> non </a:t>
            </a:r>
            <a:r>
              <a:rPr lang="da-DK" sz="1400" dirty="0" err="1">
                <a:latin typeface="Lato Light" panose="020F0502020204030203" pitchFamily="34" charset="0"/>
                <a:ea typeface="Lato Light" panose="020F0502020204030203" pitchFamily="34" charset="0"/>
                <a:cs typeface="Lato Light" panose="020F0502020204030203" pitchFamily="34" charset="0"/>
              </a:rPr>
              <a:t>dolor</a:t>
            </a:r>
            <a:r>
              <a:rPr lang="da-DK" sz="1400" dirty="0">
                <a:latin typeface="Lato Light" panose="020F0502020204030203" pitchFamily="34" charset="0"/>
                <a:ea typeface="Lato Light" panose="020F0502020204030203" pitchFamily="34" charset="0"/>
                <a:cs typeface="Lato Light" panose="020F0502020204030203" pitchFamily="34" charset="0"/>
              </a:rPr>
              <a:t>. In </a:t>
            </a:r>
            <a:r>
              <a:rPr lang="da-DK" sz="1400" dirty="0" err="1">
                <a:latin typeface="Lato Light" panose="020F0502020204030203" pitchFamily="34" charset="0"/>
                <a:ea typeface="Lato Light" panose="020F0502020204030203" pitchFamily="34" charset="0"/>
                <a:cs typeface="Lato Light" panose="020F0502020204030203" pitchFamily="34" charset="0"/>
              </a:rPr>
              <a:t>hac</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habitasse</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platea</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dictumst</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Nulla</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ultrices</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odio</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Donec</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augue</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Phasellus</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dui</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Maecenas</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facilisis</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nisl</a:t>
            </a:r>
            <a:r>
              <a:rPr lang="da-DK" sz="1400" dirty="0">
                <a:latin typeface="Lato Light" panose="020F0502020204030203" pitchFamily="34" charset="0"/>
                <a:ea typeface="Lato Light" panose="020F0502020204030203" pitchFamily="34" charset="0"/>
                <a:cs typeface="Lato Light" panose="020F0502020204030203" pitchFamily="34" charset="0"/>
              </a:rPr>
              <a:t> vitae </a:t>
            </a:r>
            <a:r>
              <a:rPr lang="da-DK" sz="1400" dirty="0" err="1">
                <a:latin typeface="Lato Light" panose="020F0502020204030203" pitchFamily="34" charset="0"/>
                <a:ea typeface="Lato Light" panose="020F0502020204030203" pitchFamily="34" charset="0"/>
                <a:cs typeface="Lato Light" panose="020F0502020204030203" pitchFamily="34" charset="0"/>
              </a:rPr>
              <a:t>nibh</a:t>
            </a:r>
            <a:r>
              <a:rPr lang="da-DK" sz="1400" dirty="0">
                <a:latin typeface="Lato Light" panose="020F0502020204030203" pitchFamily="34" charset="0"/>
                <a:ea typeface="Lato Light" panose="020F0502020204030203" pitchFamily="34" charset="0"/>
                <a:cs typeface="Lato Light" panose="020F0502020204030203" pitchFamily="34" charset="0"/>
              </a:rPr>
              <a:t>. </a:t>
            </a:r>
          </a:p>
          <a:p>
            <a:endParaRPr lang="da-DK" sz="1400" dirty="0">
              <a:latin typeface="Lato Light" panose="020F0502020204030203" pitchFamily="34" charset="0"/>
              <a:ea typeface="Lato Light" panose="020F0502020204030203" pitchFamily="34" charset="0"/>
              <a:cs typeface="Lato Light" panose="020F0502020204030203" pitchFamily="34" charset="0"/>
            </a:endParaRPr>
          </a:p>
          <a:p>
            <a:r>
              <a:rPr lang="da-DK" sz="1400" dirty="0" err="1">
                <a:latin typeface="Lato Light" panose="020F0502020204030203" pitchFamily="34" charset="0"/>
                <a:ea typeface="Lato Light" panose="020F0502020204030203" pitchFamily="34" charset="0"/>
                <a:cs typeface="Lato Light" panose="020F0502020204030203" pitchFamily="34" charset="0"/>
              </a:rPr>
              <a:t>Proin</a:t>
            </a:r>
            <a:r>
              <a:rPr lang="da-DK" sz="1400" dirty="0">
                <a:latin typeface="Lato Light" panose="020F0502020204030203" pitchFamily="34" charset="0"/>
                <a:ea typeface="Lato Light" panose="020F0502020204030203" pitchFamily="34" charset="0"/>
                <a:cs typeface="Lato Light" panose="020F0502020204030203" pitchFamily="34" charset="0"/>
              </a:rPr>
              <a:t> vel </a:t>
            </a:r>
            <a:r>
              <a:rPr lang="da-DK" sz="1400" dirty="0" err="1">
                <a:latin typeface="Lato Light" panose="020F0502020204030203" pitchFamily="34" charset="0"/>
                <a:ea typeface="Lato Light" panose="020F0502020204030203" pitchFamily="34" charset="0"/>
                <a:cs typeface="Lato Light" panose="020F0502020204030203" pitchFamily="34" charset="0"/>
              </a:rPr>
              <a:t>seo</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est</a:t>
            </a:r>
            <a:r>
              <a:rPr lang="da-DK" sz="1400" dirty="0">
                <a:latin typeface="Lato Light" panose="020F0502020204030203" pitchFamily="34" charset="0"/>
                <a:ea typeface="Lato Light" panose="020F0502020204030203" pitchFamily="34" charset="0"/>
                <a:cs typeface="Lato Light" panose="020F0502020204030203" pitchFamily="34" charset="0"/>
              </a:rPr>
              <a:t> vitae eros </a:t>
            </a:r>
            <a:r>
              <a:rPr lang="da-DK" sz="1400" dirty="0" err="1">
                <a:latin typeface="Lato Light" panose="020F0502020204030203" pitchFamily="34" charset="0"/>
                <a:ea typeface="Lato Light" panose="020F0502020204030203" pitchFamily="34" charset="0"/>
                <a:cs typeface="Lato Light" panose="020F0502020204030203" pitchFamily="34" charset="0"/>
              </a:rPr>
              <a:t>pretium</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dignissim</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Aliquam</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aliquam</a:t>
            </a:r>
            <a:r>
              <a:rPr lang="da-DK" sz="1400" dirty="0">
                <a:latin typeface="Lato Light" panose="020F0502020204030203" pitchFamily="34" charset="0"/>
                <a:ea typeface="Lato Light" panose="020F0502020204030203" pitchFamily="34" charset="0"/>
                <a:cs typeface="Lato Light" panose="020F0502020204030203" pitchFamily="34" charset="0"/>
              </a:rPr>
              <a:t> sodales </a:t>
            </a:r>
            <a:r>
              <a:rPr lang="da-DK" sz="1400" dirty="0" err="1">
                <a:latin typeface="Lato Light" panose="020F0502020204030203" pitchFamily="34" charset="0"/>
                <a:ea typeface="Lato Light" panose="020F0502020204030203" pitchFamily="34" charset="0"/>
                <a:cs typeface="Lato Light" panose="020F0502020204030203" pitchFamily="34" charset="0"/>
              </a:rPr>
              <a:t>orci</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Suspendisse</a:t>
            </a:r>
            <a:r>
              <a:rPr lang="da-DK" sz="1400" dirty="0">
                <a:latin typeface="Lato Light" panose="020F0502020204030203" pitchFamily="34" charset="0"/>
                <a:ea typeface="Lato Light" panose="020F0502020204030203" pitchFamily="34" charset="0"/>
                <a:cs typeface="Lato Light" panose="020F0502020204030203" pitchFamily="34" charset="0"/>
              </a:rPr>
              <a:t> </a:t>
            </a:r>
            <a:r>
              <a:rPr lang="da-DK" sz="1400" dirty="0" err="1">
                <a:latin typeface="Lato Light" panose="020F0502020204030203" pitchFamily="34" charset="0"/>
                <a:ea typeface="Lato Light" panose="020F0502020204030203" pitchFamily="34" charset="0"/>
                <a:cs typeface="Lato Light" panose="020F0502020204030203" pitchFamily="34" charset="0"/>
              </a:rPr>
              <a:t>potenti</a:t>
            </a:r>
            <a:r>
              <a:rPr lang="da-DK" sz="1400" dirty="0">
                <a:latin typeface="Lato Light" panose="020F0502020204030203" pitchFamily="34" charset="0"/>
                <a:ea typeface="Lato Light" panose="020F0502020204030203" pitchFamily="34" charset="0"/>
                <a:cs typeface="Lato Light" panose="020F0502020204030203" pitchFamily="34" charset="0"/>
              </a:rPr>
              <a:t>. </a:t>
            </a:r>
          </a:p>
        </p:txBody>
      </p:sp>
    </p:spTree>
    <p:extLst>
      <p:ext uri="{BB962C8B-B14F-4D97-AF65-F5344CB8AC3E}">
        <p14:creationId xmlns:p14="http://schemas.microsoft.com/office/powerpoint/2010/main" val="3692047422"/>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512</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10</vt:i4>
      </vt:variant>
    </vt:vector>
  </HeadingPairs>
  <TitlesOfParts>
    <vt:vector size="18" baseType="lpstr">
      <vt:lpstr>Anton</vt:lpstr>
      <vt:lpstr>Arial</vt:lpstr>
      <vt:lpstr>Calibri</vt:lpstr>
      <vt:lpstr>Calibri Light</vt:lpstr>
      <vt:lpstr>Lato</vt:lpstr>
      <vt:lpstr>Lato Black</vt:lpstr>
      <vt:lpstr>Lato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Jakob Andresen</dc:creator>
  <cp:lastModifiedBy>Carsten Juel</cp:lastModifiedBy>
  <cp:revision>99</cp:revision>
  <dcterms:created xsi:type="dcterms:W3CDTF">2018-09-10T07:45:48Z</dcterms:created>
  <dcterms:modified xsi:type="dcterms:W3CDTF">2020-11-08T15:51:43Z</dcterms:modified>
</cp:coreProperties>
</file>